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7"/>
  </p:notesMasterIdLst>
  <p:sldIdLst>
    <p:sldId id="256" r:id="rId2"/>
    <p:sldId id="257" r:id="rId3"/>
    <p:sldId id="258" r:id="rId4"/>
    <p:sldId id="259" r:id="rId5"/>
    <p:sldId id="260" r:id="rId6"/>
    <p:sldId id="261" r:id="rId7"/>
    <p:sldId id="262" r:id="rId8"/>
    <p:sldId id="263" r:id="rId9"/>
    <p:sldId id="264" r:id="rId10"/>
    <p:sldId id="265" r:id="rId11"/>
    <p:sldId id="266" r:id="rId12"/>
    <p:sldId id="333" r:id="rId13"/>
    <p:sldId id="328" r:id="rId14"/>
    <p:sldId id="329" r:id="rId15"/>
    <p:sldId id="330" r:id="rId16"/>
    <p:sldId id="331" r:id="rId17"/>
    <p:sldId id="267" r:id="rId18"/>
    <p:sldId id="268" r:id="rId19"/>
    <p:sldId id="269" r:id="rId20"/>
    <p:sldId id="270" r:id="rId21"/>
    <p:sldId id="271" r:id="rId22"/>
    <p:sldId id="272" r:id="rId23"/>
    <p:sldId id="327" r:id="rId24"/>
    <p:sldId id="273" r:id="rId25"/>
    <p:sldId id="274" r:id="rId26"/>
    <p:sldId id="275" r:id="rId27"/>
    <p:sldId id="276" r:id="rId28"/>
    <p:sldId id="277" r:id="rId29"/>
    <p:sldId id="278" r:id="rId30"/>
    <p:sldId id="279" r:id="rId31"/>
    <p:sldId id="280" r:id="rId32"/>
    <p:sldId id="281" r:id="rId33"/>
    <p:sldId id="282" r:id="rId34"/>
    <p:sldId id="283" r:id="rId35"/>
    <p:sldId id="338" r:id="rId36"/>
    <p:sldId id="339"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25" r:id="rId55"/>
    <p:sldId id="326" r:id="rId56"/>
    <p:sldId id="301" r:id="rId57"/>
    <p:sldId id="302" r:id="rId58"/>
    <p:sldId id="303" r:id="rId59"/>
    <p:sldId id="304" r:id="rId60"/>
    <p:sldId id="305" r:id="rId61"/>
    <p:sldId id="306" r:id="rId62"/>
    <p:sldId id="307" r:id="rId63"/>
    <p:sldId id="308" r:id="rId64"/>
    <p:sldId id="334" r:id="rId65"/>
    <p:sldId id="335" r:id="rId66"/>
    <p:sldId id="336" r:id="rId67"/>
    <p:sldId id="337" r:id="rId68"/>
    <p:sldId id="340" r:id="rId69"/>
    <p:sldId id="341" r:id="rId70"/>
    <p:sldId id="342" r:id="rId71"/>
    <p:sldId id="343" r:id="rId72"/>
    <p:sldId id="344" r:id="rId73"/>
    <p:sldId id="345" r:id="rId74"/>
    <p:sldId id="346" r:id="rId75"/>
    <p:sldId id="347" r:id="rId76"/>
    <p:sldId id="348" r:id="rId77"/>
    <p:sldId id="349" r:id="rId78"/>
    <p:sldId id="350" r:id="rId79"/>
    <p:sldId id="351" r:id="rId80"/>
    <p:sldId id="352" r:id="rId81"/>
    <p:sldId id="309" r:id="rId82"/>
    <p:sldId id="310" r:id="rId83"/>
    <p:sldId id="311" r:id="rId84"/>
    <p:sldId id="312" r:id="rId85"/>
    <p:sldId id="313" r:id="rId86"/>
    <p:sldId id="314" r:id="rId87"/>
    <p:sldId id="315" r:id="rId88"/>
    <p:sldId id="316" r:id="rId89"/>
    <p:sldId id="319" r:id="rId90"/>
    <p:sldId id="320" r:id="rId91"/>
    <p:sldId id="321" r:id="rId92"/>
    <p:sldId id="322" r:id="rId93"/>
    <p:sldId id="323" r:id="rId94"/>
    <p:sldId id="324" r:id="rId95"/>
    <p:sldId id="332" r:id="rId96"/>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B4DE69C-0061-4152-9630-E1932C97F1E6}" type="datetimeFigureOut">
              <a:rPr lang="fr-FR" smtClean="0"/>
              <a:pPr/>
              <a:t>21/10/2019</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B3D2BDB-7465-4287-8158-47671153B3EB}"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61D555CC-62D7-4B3C-A201-179A7EFE0C53}" type="slidenum">
              <a:rPr lang="fr-FR" smtClean="0"/>
              <a:pPr/>
              <a:t>2</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CB3D2BDB-7465-4287-8158-47671153B3EB}" type="slidenum">
              <a:rPr lang="fr-FR" smtClean="0"/>
              <a:pPr/>
              <a:t>37</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EE687680-4814-43F8-8492-0AD7895C7424}" type="slidenum">
              <a:rPr lang="fr-FR" smtClean="0"/>
              <a:pPr/>
              <a:t>66</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AC725A22-63BF-462B-8429-5867EA88875A}" type="datetimeFigureOut">
              <a:rPr lang="fr-FR" smtClean="0"/>
              <a:pPr/>
              <a:t>21/10/2019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FE58A76-84BB-4363-A94C-D44B8CCC76A2}"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C725A22-63BF-462B-8429-5867EA88875A}" type="datetimeFigureOut">
              <a:rPr lang="fr-FR" smtClean="0"/>
              <a:pPr/>
              <a:t>21/10/2019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FE58A76-84BB-4363-A94C-D44B8CCC76A2}"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C725A22-63BF-462B-8429-5867EA88875A}" type="datetimeFigureOut">
              <a:rPr lang="fr-FR" smtClean="0"/>
              <a:pPr/>
              <a:t>21/10/2019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FE58A76-84BB-4363-A94C-D44B8CCC76A2}"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C725A22-63BF-462B-8429-5867EA88875A}" type="datetimeFigureOut">
              <a:rPr lang="fr-FR" smtClean="0"/>
              <a:pPr/>
              <a:t>21/10/2019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FE58A76-84BB-4363-A94C-D44B8CCC76A2}"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AC725A22-63BF-462B-8429-5867EA88875A}" type="datetimeFigureOut">
              <a:rPr lang="fr-FR" smtClean="0"/>
              <a:pPr/>
              <a:t>21/10/2019</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FE58A76-84BB-4363-A94C-D44B8CCC76A2}"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AC725A22-63BF-462B-8429-5867EA88875A}" type="datetimeFigureOut">
              <a:rPr lang="fr-FR" smtClean="0"/>
              <a:pPr/>
              <a:t>21/10/2019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FE58A76-84BB-4363-A94C-D44B8CCC76A2}"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AC725A22-63BF-462B-8429-5867EA88875A}" type="datetimeFigureOut">
              <a:rPr lang="fr-FR" smtClean="0"/>
              <a:pPr/>
              <a:t>21/10/2019</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DFE58A76-84BB-4363-A94C-D44B8CCC76A2}"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AC725A22-63BF-462B-8429-5867EA88875A}" type="datetimeFigureOut">
              <a:rPr lang="fr-FR" smtClean="0"/>
              <a:pPr/>
              <a:t>21/10/2019</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DFE58A76-84BB-4363-A94C-D44B8CCC76A2}"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C725A22-63BF-462B-8429-5867EA88875A}" type="datetimeFigureOut">
              <a:rPr lang="fr-FR" smtClean="0"/>
              <a:pPr/>
              <a:t>21/10/2019</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DFE58A76-84BB-4363-A94C-D44B8CCC76A2}"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C725A22-63BF-462B-8429-5867EA88875A}" type="datetimeFigureOut">
              <a:rPr lang="fr-FR" smtClean="0"/>
              <a:pPr/>
              <a:t>21/10/2019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FE58A76-84BB-4363-A94C-D44B8CCC76A2}"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C725A22-63BF-462B-8429-5867EA88875A}" type="datetimeFigureOut">
              <a:rPr lang="fr-FR" smtClean="0"/>
              <a:pPr/>
              <a:t>21/10/2019</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FE58A76-84BB-4363-A94C-D44B8CCC76A2}"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725A22-63BF-462B-8429-5867EA88875A}" type="datetimeFigureOut">
              <a:rPr lang="fr-FR" smtClean="0"/>
              <a:pPr/>
              <a:t>21/10/2019</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E58A76-84BB-4363-A94C-D44B8CCC76A2}"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6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normAutofit/>
          </a:bodyPr>
          <a:lstStyle/>
          <a:p>
            <a:r>
              <a:rPr lang="fr-FR" sz="5400" dirty="0" smtClean="0">
                <a:solidFill>
                  <a:srgbClr val="FF0000"/>
                </a:solidFill>
                <a:latin typeface="Times New Roman" pitchFamily="18" charset="0"/>
                <a:cs typeface="Times New Roman" pitchFamily="18" charset="0"/>
              </a:rPr>
              <a:t>Explorations biologiques </a:t>
            </a:r>
            <a:endParaRPr lang="fr-FR" sz="5400" dirty="0">
              <a:solidFill>
                <a:srgbClr val="FF0000"/>
              </a:solidFill>
              <a:latin typeface="Times New Roman" pitchFamily="18" charset="0"/>
              <a:cs typeface="Times New Roman" pitchFamily="18" charset="0"/>
            </a:endParaRPr>
          </a:p>
        </p:txBody>
      </p:sp>
      <p:sp>
        <p:nvSpPr>
          <p:cNvPr id="3" name="Sous-titre 2"/>
          <p:cNvSpPr>
            <a:spLocks noGrp="1"/>
          </p:cNvSpPr>
          <p:nvPr>
            <p:ph type="subTitle" idx="1"/>
          </p:nvPr>
        </p:nvSpPr>
        <p:spPr/>
        <p:txBody>
          <a:bodyPr>
            <a:normAutofit/>
          </a:bodyPr>
          <a:lstStyle/>
          <a:p>
            <a:r>
              <a:rPr lang="fr-FR" sz="4800" b="1" dirty="0" smtClean="0">
                <a:solidFill>
                  <a:schemeClr val="tx1"/>
                </a:solidFill>
                <a:latin typeface="Times New Roman" pitchFamily="18" charset="0"/>
                <a:cs typeface="Times New Roman" pitchFamily="18" charset="0"/>
              </a:rPr>
              <a:t>Cours 2 eme année ISP </a:t>
            </a:r>
            <a:endParaRPr lang="fr-FR" sz="4800" b="1" dirty="0">
              <a:solidFill>
                <a:schemeClr val="tx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431032" y="571480"/>
            <a:ext cx="7498554" cy="823752"/>
          </a:xfrm>
          <a:prstGeom prst="rect">
            <a:avLst/>
          </a:prstGeom>
          <a:noFill/>
        </p:spPr>
        <p:txBody>
          <a:bodyPr wrap="square" rtlCol="0">
            <a:spAutoFit/>
          </a:bodyPr>
          <a:lstStyle/>
          <a:p>
            <a:pPr>
              <a:lnSpc>
                <a:spcPct val="150000"/>
              </a:lnSpc>
            </a:pPr>
            <a:r>
              <a:rPr lang="fr-FR" sz="3600" b="1" i="1" u="sng" dirty="0" smtClean="0">
                <a:solidFill>
                  <a:srgbClr val="0000CC"/>
                </a:solidFill>
                <a:latin typeface="Times New Roman" pitchFamily="18" charset="0"/>
                <a:cs typeface="Times New Roman" pitchFamily="18" charset="0"/>
              </a:rPr>
              <a:t>SYSTEME </a:t>
            </a:r>
            <a:r>
              <a:rPr lang="fr-FR" sz="3600" b="1" i="1" u="sng" dirty="0">
                <a:solidFill>
                  <a:srgbClr val="0000CC"/>
                </a:solidFill>
                <a:latin typeface="Times New Roman" pitchFamily="18" charset="0"/>
                <a:cs typeface="Times New Roman" pitchFamily="18" charset="0"/>
              </a:rPr>
              <a:t>RHESUS (Rh</a:t>
            </a:r>
            <a:r>
              <a:rPr lang="fr-FR" sz="3600" b="1" i="1" u="sng" dirty="0" smtClean="0">
                <a:solidFill>
                  <a:srgbClr val="0000CC"/>
                </a:solidFill>
                <a:latin typeface="Times New Roman" pitchFamily="18" charset="0"/>
                <a:cs typeface="Times New Roman" pitchFamily="18" charset="0"/>
              </a:rPr>
              <a:t>): </a:t>
            </a:r>
            <a:endParaRPr lang="fr-FR" sz="3600" b="1" i="1" u="sng" dirty="0">
              <a:solidFill>
                <a:srgbClr val="0000CC"/>
              </a:solidFill>
              <a:latin typeface="Times New Roman" pitchFamily="18" charset="0"/>
              <a:cs typeface="Times New Roman" pitchFamily="18" charset="0"/>
            </a:endParaRPr>
          </a:p>
        </p:txBody>
      </p:sp>
      <p:sp>
        <p:nvSpPr>
          <p:cNvPr id="3" name="ZoneTexte 2"/>
          <p:cNvSpPr txBox="1"/>
          <p:nvPr/>
        </p:nvSpPr>
        <p:spPr>
          <a:xfrm>
            <a:off x="214282" y="1837031"/>
            <a:ext cx="8712968" cy="3416320"/>
          </a:xfrm>
          <a:prstGeom prst="rect">
            <a:avLst/>
          </a:prstGeom>
          <a:noFill/>
        </p:spPr>
        <p:txBody>
          <a:bodyPr wrap="square" rtlCol="0">
            <a:spAutoFit/>
          </a:bodyPr>
          <a:lstStyle/>
          <a:p>
            <a:pPr>
              <a:lnSpc>
                <a:spcPct val="150000"/>
              </a:lnSpc>
            </a:pPr>
            <a:r>
              <a:rPr lang="fr-FR" sz="2400" dirty="0" smtClean="0">
                <a:solidFill>
                  <a:schemeClr val="bg2">
                    <a:lumMod val="50000"/>
                  </a:schemeClr>
                </a:solidFill>
                <a:latin typeface="Times New Roman" pitchFamily="18" charset="0"/>
                <a:cs typeface="Times New Roman" pitchFamily="18" charset="0"/>
              </a:rPr>
              <a:t>Définition</a:t>
            </a:r>
            <a:r>
              <a:rPr lang="fr-FR" sz="2400" dirty="0">
                <a:solidFill>
                  <a:schemeClr val="bg2">
                    <a:lumMod val="50000"/>
                  </a:schemeClr>
                </a:solidFill>
                <a:latin typeface="Times New Roman" pitchFamily="18" charset="0"/>
                <a:cs typeface="Times New Roman" pitchFamily="18" charset="0"/>
              </a:rPr>
              <a:t>:</a:t>
            </a:r>
          </a:p>
          <a:p>
            <a:pPr marL="342900" indent="-342900">
              <a:lnSpc>
                <a:spcPct val="150000"/>
              </a:lnSpc>
              <a:buFont typeface="Wingdings" pitchFamily="2" charset="2"/>
              <a:buChar char="Ø"/>
            </a:pPr>
            <a:r>
              <a:rPr lang="fr-FR" sz="2000" dirty="0" smtClean="0">
                <a:latin typeface="Times New Roman" pitchFamily="18" charset="0"/>
                <a:cs typeface="Times New Roman" pitchFamily="18" charset="0"/>
              </a:rPr>
              <a:t>Ce </a:t>
            </a:r>
            <a:r>
              <a:rPr lang="fr-FR" sz="2000" dirty="0">
                <a:latin typeface="Times New Roman" pitchFamily="18" charset="0"/>
                <a:cs typeface="Times New Roman" pitchFamily="18" charset="0"/>
              </a:rPr>
              <a:t>système est responsable de l’allo-immunisation provoquée par voie fœto-maternelle, mais également par voie transfusionnelle à cause de son polymorphisme et de l’immunogénicité de ses antigènes</a:t>
            </a:r>
          </a:p>
          <a:p>
            <a:pPr marL="342900" indent="-342900">
              <a:lnSpc>
                <a:spcPct val="150000"/>
              </a:lnSpc>
              <a:buFont typeface="Wingdings" pitchFamily="2" charset="2"/>
              <a:buChar char="Ø"/>
            </a:pPr>
            <a:r>
              <a:rPr lang="fr-FR" sz="2000" dirty="0">
                <a:latin typeface="Times New Roman" pitchFamily="18" charset="0"/>
                <a:cs typeface="Times New Roman" pitchFamily="18" charset="0"/>
              </a:rPr>
              <a:t>Antigènes : protéine D transmembranaire portée uniquement par les GR</a:t>
            </a:r>
          </a:p>
          <a:p>
            <a:pPr marL="342900" indent="-342900">
              <a:lnSpc>
                <a:spcPct val="150000"/>
              </a:lnSpc>
              <a:buFont typeface="Wingdings" pitchFamily="2" charset="2"/>
              <a:buChar char="Ø"/>
            </a:pPr>
            <a:r>
              <a:rPr lang="fr-FR" sz="2000" dirty="0">
                <a:latin typeface="Times New Roman" pitchFamily="18" charset="0"/>
                <a:cs typeface="Times New Roman" pitchFamily="18" charset="0"/>
              </a:rPr>
              <a:t>Codé par 3 gènes présents sur le chromosome 1, regroupés sur un même locus : D, C ou son allèle c, E ou son allèle e</a:t>
            </a:r>
            <a:endParaRPr lang="fr-FR" sz="2000" dirty="0"/>
          </a:p>
        </p:txBody>
      </p:sp>
    </p:spTree>
    <p:extLst>
      <p:ext uri="{BB962C8B-B14F-4D97-AF65-F5344CB8AC3E}">
        <p14:creationId xmlns="" xmlns:p14="http://schemas.microsoft.com/office/powerpoint/2010/main" val="2232058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107504" y="44624"/>
            <a:ext cx="8928992" cy="1938992"/>
          </a:xfrm>
          <a:prstGeom prst="rect">
            <a:avLst/>
          </a:prstGeom>
          <a:noFill/>
        </p:spPr>
        <p:txBody>
          <a:bodyPr wrap="square" rtlCol="0">
            <a:spAutoFit/>
          </a:bodyPr>
          <a:lstStyle/>
          <a:p>
            <a:pPr>
              <a:lnSpc>
                <a:spcPct val="150000"/>
              </a:lnSpc>
              <a:spcAft>
                <a:spcPts val="0"/>
              </a:spcAft>
            </a:pPr>
            <a:r>
              <a:rPr lang="fr-FR" sz="2000" dirty="0" smtClean="0">
                <a:solidFill>
                  <a:srgbClr val="3333CD"/>
                </a:solidFill>
                <a:latin typeface="Times New Roman" pitchFamily="18" charset="0"/>
                <a:ea typeface="Calibri"/>
                <a:cs typeface="Times New Roman" pitchFamily="18" charset="0"/>
              </a:rPr>
              <a:t>- Antigènes </a:t>
            </a:r>
            <a:r>
              <a:rPr lang="fr-FR" sz="2000" dirty="0">
                <a:solidFill>
                  <a:srgbClr val="3333CD"/>
                </a:solidFill>
                <a:latin typeface="Times New Roman" pitchFamily="18" charset="0"/>
                <a:ea typeface="Calibri"/>
                <a:cs typeface="Times New Roman" pitchFamily="18" charset="0"/>
              </a:rPr>
              <a:t>C, c, E, e : </a:t>
            </a:r>
            <a:r>
              <a:rPr lang="fr-FR" sz="2000" dirty="0">
                <a:latin typeface="Times New Roman" pitchFamily="18" charset="0"/>
                <a:ea typeface="Calibri"/>
                <a:cs typeface="Times New Roman" pitchFamily="18" charset="0"/>
              </a:rPr>
              <a:t>allèles </a:t>
            </a:r>
            <a:r>
              <a:rPr lang="fr-FR" sz="2000" dirty="0" smtClean="0">
                <a:latin typeface="Times New Roman" pitchFamily="18" charset="0"/>
                <a:ea typeface="Calibri"/>
                <a:cs typeface="Times New Roman" pitchFamily="18" charset="0"/>
              </a:rPr>
              <a:t>Co dominants</a:t>
            </a:r>
            <a:endParaRPr lang="fr-FR" sz="2000" dirty="0">
              <a:latin typeface="Times New Roman" pitchFamily="18" charset="0"/>
              <a:ea typeface="Calibri"/>
              <a:cs typeface="Times New Roman" pitchFamily="18" charset="0"/>
            </a:endParaRPr>
          </a:p>
          <a:p>
            <a:pPr>
              <a:lnSpc>
                <a:spcPct val="150000"/>
              </a:lnSpc>
              <a:spcAft>
                <a:spcPts val="0"/>
              </a:spcAft>
            </a:pPr>
            <a:r>
              <a:rPr lang="fr-FR" sz="2000" dirty="0" smtClean="0">
                <a:solidFill>
                  <a:srgbClr val="3333CD"/>
                </a:solidFill>
                <a:latin typeface="Times New Roman" pitchFamily="18" charset="0"/>
                <a:ea typeface="Calibri"/>
                <a:cs typeface="Times New Roman" pitchFamily="18" charset="0"/>
              </a:rPr>
              <a:t>- Antigène D :  </a:t>
            </a:r>
            <a:r>
              <a:rPr lang="fr-FR" sz="2000" dirty="0" smtClean="0">
                <a:solidFill>
                  <a:srgbClr val="FF0000"/>
                </a:solidFill>
                <a:latin typeface="Times New Roman" pitchFamily="18" charset="0"/>
                <a:ea typeface="Calibri"/>
                <a:cs typeface="Times New Roman" pitchFamily="18" charset="0"/>
              </a:rPr>
              <a:t>85</a:t>
            </a:r>
            <a:r>
              <a:rPr lang="fr-FR" sz="2000" dirty="0">
                <a:solidFill>
                  <a:srgbClr val="FF0000"/>
                </a:solidFill>
                <a:latin typeface="Times New Roman" pitchFamily="18" charset="0"/>
                <a:ea typeface="Calibri"/>
                <a:cs typeface="Times New Roman" pitchFamily="18" charset="0"/>
              </a:rPr>
              <a:t>% </a:t>
            </a:r>
            <a:r>
              <a:rPr lang="fr-FR" sz="2000" dirty="0">
                <a:solidFill>
                  <a:srgbClr val="3333CD"/>
                </a:solidFill>
                <a:latin typeface="Times New Roman" pitchFamily="18" charset="0"/>
                <a:ea typeface="Calibri"/>
                <a:cs typeface="Times New Roman" pitchFamily="18" charset="0"/>
              </a:rPr>
              <a:t>des sujets sont D+ </a:t>
            </a:r>
            <a:r>
              <a:rPr lang="fr-FR" sz="2000" dirty="0">
                <a:solidFill>
                  <a:srgbClr val="FF0000"/>
                </a:solidFill>
                <a:latin typeface="Times New Roman" pitchFamily="18" charset="0"/>
                <a:ea typeface="Calibri"/>
                <a:cs typeface="Times New Roman" pitchFamily="18" charset="0"/>
              </a:rPr>
              <a:t>Rhésus+</a:t>
            </a:r>
            <a:endParaRPr lang="fr-FR" sz="2000" dirty="0">
              <a:latin typeface="Times New Roman" pitchFamily="18" charset="0"/>
              <a:ea typeface="Calibri"/>
              <a:cs typeface="Times New Roman" pitchFamily="18" charset="0"/>
            </a:endParaRPr>
          </a:p>
          <a:p>
            <a:pPr>
              <a:lnSpc>
                <a:spcPct val="150000"/>
              </a:lnSpc>
              <a:spcAft>
                <a:spcPts val="0"/>
              </a:spcAft>
            </a:pPr>
            <a:r>
              <a:rPr lang="fr-FR" sz="2000" dirty="0">
                <a:solidFill>
                  <a:srgbClr val="FF0000"/>
                </a:solidFill>
                <a:latin typeface="Times New Roman" pitchFamily="18" charset="0"/>
                <a:ea typeface="Calibri"/>
                <a:cs typeface="Times New Roman" pitchFamily="18" charset="0"/>
              </a:rPr>
              <a:t> </a:t>
            </a:r>
            <a:r>
              <a:rPr lang="fr-FR" sz="2000" dirty="0" smtClean="0">
                <a:solidFill>
                  <a:srgbClr val="FF0000"/>
                </a:solidFill>
                <a:latin typeface="Times New Roman" pitchFamily="18" charset="0"/>
                <a:ea typeface="Calibri"/>
                <a:cs typeface="Times New Roman" pitchFamily="18" charset="0"/>
              </a:rPr>
              <a:t>                       15</a:t>
            </a:r>
            <a:r>
              <a:rPr lang="fr-FR" sz="2000" dirty="0">
                <a:solidFill>
                  <a:srgbClr val="FF0000"/>
                </a:solidFill>
                <a:latin typeface="Times New Roman" pitchFamily="18" charset="0"/>
                <a:ea typeface="Calibri"/>
                <a:cs typeface="Times New Roman" pitchFamily="18" charset="0"/>
              </a:rPr>
              <a:t>% </a:t>
            </a:r>
            <a:r>
              <a:rPr lang="fr-FR" sz="2000" dirty="0">
                <a:solidFill>
                  <a:srgbClr val="3333CD"/>
                </a:solidFill>
                <a:latin typeface="Times New Roman" pitchFamily="18" charset="0"/>
                <a:ea typeface="Calibri"/>
                <a:cs typeface="Times New Roman" pitchFamily="18" charset="0"/>
              </a:rPr>
              <a:t>des sujets sont D- </a:t>
            </a:r>
            <a:r>
              <a:rPr lang="fr-FR" sz="2000" dirty="0">
                <a:solidFill>
                  <a:srgbClr val="FF0000"/>
                </a:solidFill>
                <a:latin typeface="Times New Roman" pitchFamily="18" charset="0"/>
                <a:ea typeface="Calibri"/>
                <a:cs typeface="Times New Roman" pitchFamily="18" charset="0"/>
              </a:rPr>
              <a:t>Rhésus-</a:t>
            </a:r>
            <a:endParaRPr lang="fr-FR" sz="2000" dirty="0">
              <a:latin typeface="Times New Roman" pitchFamily="18" charset="0"/>
              <a:ea typeface="Calibri"/>
              <a:cs typeface="Times New Roman" pitchFamily="18" charset="0"/>
            </a:endParaRPr>
          </a:p>
          <a:p>
            <a:pPr>
              <a:lnSpc>
                <a:spcPct val="150000"/>
              </a:lnSpc>
              <a:spcAft>
                <a:spcPts val="0"/>
              </a:spcAft>
            </a:pPr>
            <a:endParaRPr lang="fr-FR" sz="2000" dirty="0">
              <a:solidFill>
                <a:srgbClr val="000000"/>
              </a:solidFill>
              <a:latin typeface="Times New Roman" pitchFamily="18" charset="0"/>
              <a:ea typeface="Calibri"/>
              <a:cs typeface="Times New Roman" pitchFamily="18" charset="0"/>
            </a:endParaRPr>
          </a:p>
        </p:txBody>
      </p:sp>
      <p:sp>
        <p:nvSpPr>
          <p:cNvPr id="3" name="ZoneTexte 2"/>
          <p:cNvSpPr txBox="1"/>
          <p:nvPr/>
        </p:nvSpPr>
        <p:spPr>
          <a:xfrm>
            <a:off x="755576" y="6237312"/>
            <a:ext cx="7056784" cy="400110"/>
          </a:xfrm>
          <a:prstGeom prst="rect">
            <a:avLst/>
          </a:prstGeom>
          <a:noFill/>
          <a:ln>
            <a:solidFill>
              <a:schemeClr val="tx1"/>
            </a:solidFill>
          </a:ln>
        </p:spPr>
        <p:txBody>
          <a:bodyPr wrap="square" rtlCol="0">
            <a:spAutoFit/>
          </a:bodyPr>
          <a:lstStyle/>
          <a:p>
            <a:pPr algn="ctr"/>
            <a:r>
              <a:rPr lang="fr-FR" sz="2000" b="1" dirty="0" smtClean="0">
                <a:latin typeface="Times New Roman" pitchFamily="18" charset="0"/>
                <a:cs typeface="Times New Roman" pitchFamily="18" charset="0"/>
              </a:rPr>
              <a:t>Figure  : </a:t>
            </a:r>
            <a:r>
              <a:rPr lang="fr-FR" sz="2000" dirty="0" smtClean="0">
                <a:latin typeface="Times New Roman" pitchFamily="18" charset="0"/>
                <a:cs typeface="Times New Roman" pitchFamily="18" charset="0"/>
              </a:rPr>
              <a:t>représente le chromosome 1 qui code pour le rhésus  </a:t>
            </a:r>
            <a:endParaRPr lang="fr-FR" sz="2000" dirty="0">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763688" y="2943960"/>
            <a:ext cx="5256584" cy="329335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946915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4800" b="1" i="1" dirty="0" smtClean="0">
                <a:solidFill>
                  <a:srgbClr val="FF0000"/>
                </a:solidFill>
                <a:latin typeface="Times New Roman" pitchFamily="18" charset="0"/>
                <a:cs typeface="Times New Roman" pitchFamily="18" charset="0"/>
              </a:rPr>
              <a:t>Les autres systèmes </a:t>
            </a:r>
            <a:endParaRPr lang="fr-FR" sz="4800" b="1" i="1" dirty="0">
              <a:solidFill>
                <a:srgbClr val="FF0000"/>
              </a:solidFill>
              <a:latin typeface="Times New Roman" pitchFamily="18" charset="0"/>
              <a:cs typeface="Times New Roman" pitchFamily="18" charset="0"/>
            </a:endParaRPr>
          </a:p>
        </p:txBody>
      </p:sp>
      <p:sp>
        <p:nvSpPr>
          <p:cNvPr id="3" name="Espace réservé du contenu 2"/>
          <p:cNvSpPr>
            <a:spLocks noGrp="1"/>
          </p:cNvSpPr>
          <p:nvPr>
            <p:ph idx="1"/>
          </p:nvPr>
        </p:nvSpPr>
        <p:spPr/>
        <p:txBody>
          <a:bodyPr/>
          <a:lstStyle/>
          <a:p>
            <a:r>
              <a:rPr lang="fr-FR" b="1" i="1" dirty="0" smtClean="0">
                <a:latin typeface="Times New Roman" pitchFamily="18" charset="0"/>
                <a:cs typeface="Times New Roman" pitchFamily="18" charset="0"/>
              </a:rPr>
              <a:t>Le système de </a:t>
            </a:r>
            <a:r>
              <a:rPr lang="fr-FR" b="1" i="1" dirty="0" err="1" smtClean="0">
                <a:latin typeface="Times New Roman" pitchFamily="18" charset="0"/>
                <a:cs typeface="Times New Roman" pitchFamily="18" charset="0"/>
              </a:rPr>
              <a:t>Hh</a:t>
            </a:r>
            <a:r>
              <a:rPr lang="fr-FR" b="1" i="1" dirty="0" smtClean="0">
                <a:latin typeface="Times New Roman" pitchFamily="18" charset="0"/>
                <a:cs typeface="Times New Roman" pitchFamily="18" charset="0"/>
              </a:rPr>
              <a:t> </a:t>
            </a:r>
          </a:p>
          <a:p>
            <a:r>
              <a:rPr lang="fr-FR" b="1" i="1" dirty="0" smtClean="0">
                <a:latin typeface="Times New Roman" pitchFamily="18" charset="0"/>
                <a:cs typeface="Times New Roman" pitchFamily="18" charset="0"/>
              </a:rPr>
              <a:t>Le système de Lewis</a:t>
            </a:r>
          </a:p>
          <a:p>
            <a:r>
              <a:rPr lang="fr-FR" b="1" i="1" dirty="0" smtClean="0">
                <a:latin typeface="Times New Roman" pitchFamily="18" charset="0"/>
                <a:cs typeface="Times New Roman" pitchFamily="18" charset="0"/>
              </a:rPr>
              <a:t>SYSTEME DUFFY</a:t>
            </a:r>
          </a:p>
          <a:p>
            <a:r>
              <a:rPr lang="fr-FR" b="1" i="1" dirty="0" smtClean="0">
                <a:latin typeface="Times New Roman" pitchFamily="18" charset="0"/>
                <a:cs typeface="Times New Roman" pitchFamily="18" charset="0"/>
              </a:rPr>
              <a:t>Le Système  KIDD</a:t>
            </a:r>
          </a:p>
          <a:p>
            <a:r>
              <a:rPr lang="fr-FR" b="1" i="1" dirty="0" smtClean="0">
                <a:latin typeface="Times New Roman" pitchFamily="18" charset="0"/>
                <a:cs typeface="Times New Roman" pitchFamily="18" charset="0"/>
              </a:rPr>
              <a:t>LE SYSTEME MNS </a:t>
            </a:r>
            <a:endParaRPr lang="fr-F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5400" b="1" dirty="0" smtClean="0">
                <a:solidFill>
                  <a:srgbClr val="FF0000"/>
                </a:solidFill>
                <a:latin typeface="Times New Roman" pitchFamily="18" charset="0"/>
                <a:cs typeface="Times New Roman" pitchFamily="18" charset="0"/>
              </a:rPr>
              <a:t>Bilirubine</a:t>
            </a:r>
            <a:r>
              <a:rPr lang="fr-FR" dirty="0" smtClean="0"/>
              <a:t> </a:t>
            </a:r>
            <a:endParaRPr lang="fr-FR" dirty="0"/>
          </a:p>
        </p:txBody>
      </p:sp>
      <p:sp>
        <p:nvSpPr>
          <p:cNvPr id="3" name="Espace réservé du contenu 2"/>
          <p:cNvSpPr>
            <a:spLocks noGrp="1"/>
          </p:cNvSpPr>
          <p:nvPr>
            <p:ph idx="1"/>
          </p:nvPr>
        </p:nvSpPr>
        <p:spPr>
          <a:xfrm>
            <a:off x="142844" y="1142984"/>
            <a:ext cx="9001156" cy="5500726"/>
          </a:xfrm>
        </p:spPr>
        <p:txBody>
          <a:bodyPr>
            <a:noAutofit/>
          </a:bodyPr>
          <a:lstStyle/>
          <a:p>
            <a:pPr>
              <a:lnSpc>
                <a:spcPct val="150000"/>
              </a:lnSpc>
            </a:pPr>
            <a:r>
              <a:rPr lang="fr-FR" sz="2000" dirty="0" smtClean="0">
                <a:latin typeface="Times New Roman" pitchFamily="18" charset="0"/>
                <a:cs typeface="Times New Roman" pitchFamily="18" charset="0"/>
              </a:rPr>
              <a:t>La bilirubine est le produit de la </a:t>
            </a:r>
            <a:r>
              <a:rPr lang="fr-FR" sz="2000" dirty="0" err="1" smtClean="0">
                <a:latin typeface="Times New Roman" pitchFamily="18" charset="0"/>
                <a:cs typeface="Times New Roman" pitchFamily="18" charset="0"/>
              </a:rPr>
              <a:t>degradation</a:t>
            </a:r>
            <a:r>
              <a:rPr lang="fr-FR" sz="2000" dirty="0" smtClean="0">
                <a:latin typeface="Times New Roman" pitchFamily="18" charset="0"/>
                <a:cs typeface="Times New Roman" pitchFamily="18" charset="0"/>
              </a:rPr>
              <a:t> de l’</a:t>
            </a:r>
            <a:r>
              <a:rPr lang="fr-FR" sz="2000" dirty="0" err="1" smtClean="0">
                <a:latin typeface="Times New Roman" pitchFamily="18" charset="0"/>
                <a:cs typeface="Times New Roman" pitchFamily="18" charset="0"/>
              </a:rPr>
              <a:t>hemoglobine</a:t>
            </a:r>
            <a:r>
              <a:rPr lang="fr-FR" sz="2000" dirty="0" smtClean="0">
                <a:latin typeface="Times New Roman" pitchFamily="18" charset="0"/>
                <a:cs typeface="Times New Roman" pitchFamily="18" charset="0"/>
              </a:rPr>
              <a:t> dans la rate.</a:t>
            </a:r>
          </a:p>
          <a:p>
            <a:pPr>
              <a:lnSpc>
                <a:spcPct val="150000"/>
              </a:lnSpc>
            </a:pPr>
            <a:r>
              <a:rPr lang="fr-FR" sz="2000" dirty="0" smtClean="0">
                <a:latin typeface="Times New Roman" pitchFamily="18" charset="0"/>
                <a:cs typeface="Times New Roman" pitchFamily="18" charset="0"/>
              </a:rPr>
              <a:t> </a:t>
            </a:r>
            <a:r>
              <a:rPr lang="fr-FR" sz="2000" dirty="0" err="1" smtClean="0">
                <a:latin typeface="Times New Roman" pitchFamily="18" charset="0"/>
                <a:cs typeface="Times New Roman" pitchFamily="18" charset="0"/>
              </a:rPr>
              <a:t>Liberee</a:t>
            </a:r>
            <a:r>
              <a:rPr lang="fr-FR" sz="2000" dirty="0" smtClean="0">
                <a:latin typeface="Times New Roman" pitchFamily="18" charset="0"/>
                <a:cs typeface="Times New Roman" pitchFamily="18" charset="0"/>
              </a:rPr>
              <a:t> dans le plasma sous une forme insoluble dans l’eau, elle est </a:t>
            </a:r>
            <a:r>
              <a:rPr lang="fr-FR" sz="2000" dirty="0" err="1" smtClean="0">
                <a:latin typeface="Times New Roman" pitchFamily="18" charset="0"/>
                <a:cs typeface="Times New Roman" pitchFamily="18" charset="0"/>
              </a:rPr>
              <a:t>vehiculee</a:t>
            </a:r>
            <a:r>
              <a:rPr lang="fr-FR" sz="2000" dirty="0" smtClean="0">
                <a:latin typeface="Times New Roman" pitchFamily="18" charset="0"/>
                <a:cs typeface="Times New Roman" pitchFamily="18" charset="0"/>
              </a:rPr>
              <a:t> vers le foie </a:t>
            </a:r>
            <a:r>
              <a:rPr lang="fr-FR" sz="2000" dirty="0" err="1" smtClean="0">
                <a:latin typeface="Times New Roman" pitchFamily="18" charset="0"/>
                <a:cs typeface="Times New Roman" pitchFamily="18" charset="0"/>
              </a:rPr>
              <a:t>liee</a:t>
            </a:r>
            <a:r>
              <a:rPr lang="fr-FR" sz="2000" dirty="0" smtClean="0">
                <a:latin typeface="Times New Roman" pitchFamily="18" charset="0"/>
                <a:cs typeface="Times New Roman" pitchFamily="18" charset="0"/>
              </a:rPr>
              <a:t> a l’albumine. </a:t>
            </a:r>
          </a:p>
          <a:p>
            <a:pPr>
              <a:lnSpc>
                <a:spcPct val="150000"/>
              </a:lnSpc>
            </a:pPr>
            <a:r>
              <a:rPr lang="fr-FR" sz="2000" dirty="0" smtClean="0">
                <a:latin typeface="Times New Roman" pitchFamily="18" charset="0"/>
                <a:cs typeface="Times New Roman" pitchFamily="18" charset="0"/>
              </a:rPr>
              <a:t>Dans le foie elle est conjuguée par le </a:t>
            </a:r>
            <a:r>
              <a:rPr lang="fr-FR" sz="2000" dirty="0" err="1" smtClean="0">
                <a:latin typeface="Times New Roman" pitchFamily="18" charset="0"/>
                <a:cs typeface="Times New Roman" pitchFamily="18" charset="0"/>
              </a:rPr>
              <a:t>glucuronate</a:t>
            </a:r>
            <a:r>
              <a:rPr lang="fr-FR" sz="2000" dirty="0" smtClean="0">
                <a:latin typeface="Times New Roman" pitchFamily="18" charset="0"/>
                <a:cs typeface="Times New Roman" pitchFamily="18" charset="0"/>
              </a:rPr>
              <a:t>, ce qui la rend soluble puis elle est excrétée par les voies biliaires dans l’intestin.</a:t>
            </a:r>
          </a:p>
          <a:p>
            <a:pPr>
              <a:lnSpc>
                <a:spcPct val="150000"/>
              </a:lnSpc>
            </a:pPr>
            <a:r>
              <a:rPr lang="fr-FR" sz="2000" dirty="0" smtClean="0">
                <a:latin typeface="Times New Roman" pitchFamily="18" charset="0"/>
                <a:cs typeface="Times New Roman" pitchFamily="18" charset="0"/>
              </a:rPr>
              <a:t>La bilirubine conjuguée, soluble dans l’eau et présente dans les voies biliaires est dite ≪ directe ≫ ; </a:t>
            </a:r>
          </a:p>
          <a:p>
            <a:pPr>
              <a:lnSpc>
                <a:spcPct val="150000"/>
              </a:lnSpc>
            </a:pPr>
            <a:r>
              <a:rPr lang="fr-FR" sz="2000" dirty="0" smtClean="0">
                <a:latin typeface="Times New Roman" pitchFamily="18" charset="0"/>
                <a:cs typeface="Times New Roman" pitchFamily="18" charset="0"/>
              </a:rPr>
              <a:t>la bilirubine non </a:t>
            </a:r>
            <a:r>
              <a:rPr lang="fr-FR" sz="2000" dirty="0" err="1" smtClean="0">
                <a:latin typeface="Times New Roman" pitchFamily="18" charset="0"/>
                <a:cs typeface="Times New Roman" pitchFamily="18" charset="0"/>
              </a:rPr>
              <a:t>conjuguee</a:t>
            </a:r>
            <a:r>
              <a:rPr lang="fr-FR" sz="2000" dirty="0" smtClean="0">
                <a:latin typeface="Times New Roman" pitchFamily="18" charset="0"/>
                <a:cs typeface="Times New Roman" pitchFamily="18" charset="0"/>
              </a:rPr>
              <a:t>, </a:t>
            </a:r>
            <a:r>
              <a:rPr lang="fr-FR" sz="2000" dirty="0" err="1" smtClean="0">
                <a:latin typeface="Times New Roman" pitchFamily="18" charset="0"/>
                <a:cs typeface="Times New Roman" pitchFamily="18" charset="0"/>
              </a:rPr>
              <a:t>liberee</a:t>
            </a:r>
            <a:r>
              <a:rPr lang="fr-FR" sz="2000" dirty="0" smtClean="0">
                <a:latin typeface="Times New Roman" pitchFamily="18" charset="0"/>
                <a:cs typeface="Times New Roman" pitchFamily="18" charset="0"/>
              </a:rPr>
              <a:t> par la destruction des </a:t>
            </a:r>
            <a:r>
              <a:rPr lang="fr-FR" sz="2000" dirty="0" err="1" smtClean="0">
                <a:latin typeface="Times New Roman" pitchFamily="18" charset="0"/>
                <a:cs typeface="Times New Roman" pitchFamily="18" charset="0"/>
              </a:rPr>
              <a:t>hematies</a:t>
            </a:r>
            <a:r>
              <a:rPr lang="fr-FR" sz="2000" dirty="0" smtClean="0">
                <a:latin typeface="Times New Roman" pitchFamily="18" charset="0"/>
                <a:cs typeface="Times New Roman" pitchFamily="18" charset="0"/>
              </a:rPr>
              <a:t> et </a:t>
            </a:r>
            <a:r>
              <a:rPr lang="fr-FR" sz="2000" dirty="0" err="1" smtClean="0">
                <a:latin typeface="Times New Roman" pitchFamily="18" charset="0"/>
                <a:cs typeface="Times New Roman" pitchFamily="18" charset="0"/>
              </a:rPr>
              <a:t>presente</a:t>
            </a:r>
            <a:r>
              <a:rPr lang="fr-FR" sz="2000" dirty="0" smtClean="0">
                <a:latin typeface="Times New Roman" pitchFamily="18" charset="0"/>
                <a:cs typeface="Times New Roman" pitchFamily="18" charset="0"/>
              </a:rPr>
              <a:t> dans le sang, est dite ≪ indirecte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4800" b="1" dirty="0" smtClean="0">
                <a:solidFill>
                  <a:srgbClr val="FF0000"/>
                </a:solidFill>
                <a:latin typeface="Times New Roman" pitchFamily="18" charset="0"/>
                <a:cs typeface="Times New Roman" pitchFamily="18" charset="0"/>
              </a:rPr>
              <a:t>Prélèvement </a:t>
            </a:r>
          </a:p>
        </p:txBody>
      </p:sp>
      <p:sp>
        <p:nvSpPr>
          <p:cNvPr id="3" name="Espace réservé du contenu 2"/>
          <p:cNvSpPr>
            <a:spLocks noGrp="1"/>
          </p:cNvSpPr>
          <p:nvPr>
            <p:ph idx="1"/>
          </p:nvPr>
        </p:nvSpPr>
        <p:spPr/>
        <p:txBody>
          <a:bodyPr>
            <a:normAutofit fontScale="92500"/>
          </a:bodyPr>
          <a:lstStyle/>
          <a:p>
            <a:r>
              <a:rPr lang="fr-FR" dirty="0" smtClean="0">
                <a:latin typeface="Times New Roman" pitchFamily="18" charset="0"/>
                <a:cs typeface="Times New Roman" pitchFamily="18" charset="0"/>
              </a:rPr>
              <a:t>Prélèvement de sang veineux  sur tube sec ou héparine.</a:t>
            </a:r>
          </a:p>
          <a:p>
            <a:r>
              <a:rPr lang="fr-FR" dirty="0" smtClean="0">
                <a:latin typeface="Times New Roman" pitchFamily="18" charset="0"/>
                <a:cs typeface="Times New Roman" pitchFamily="18" charset="0"/>
              </a:rPr>
              <a:t> </a:t>
            </a:r>
            <a:r>
              <a:rPr lang="fr-FR" dirty="0" smtClean="0">
                <a:solidFill>
                  <a:srgbClr val="FF0000"/>
                </a:solidFill>
                <a:latin typeface="Times New Roman" pitchFamily="18" charset="0"/>
                <a:cs typeface="Times New Roman" pitchFamily="18" charset="0"/>
              </a:rPr>
              <a:t>Eviter la stase veineuse. Rejeter les prélèvements lorsque le garrot a été mis en place plus de 1 min.</a:t>
            </a:r>
          </a:p>
          <a:p>
            <a:r>
              <a:rPr lang="fr-FR" dirty="0" smtClean="0">
                <a:latin typeface="Times New Roman" pitchFamily="18" charset="0"/>
                <a:cs typeface="Times New Roman" pitchFamily="18" charset="0"/>
              </a:rPr>
              <a:t> Eviter l’exposition du prélèvement a la lumière (la bilirubine s’oxyde a la lumière). En pédiatrie, utiliser de préférence des flacons ambres ou enveloppes dans du papier d’aluminium</a:t>
            </a:r>
            <a:endParaRPr lang="fr-FR" dirty="0">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cap="all" dirty="0" smtClean="0"/>
              <a:t/>
            </a:r>
            <a:br>
              <a:rPr lang="fr-FR" cap="all" dirty="0" smtClean="0"/>
            </a:br>
            <a:r>
              <a:rPr lang="fr-FR" sz="4900" cap="all" dirty="0" smtClean="0">
                <a:latin typeface="Times New Roman" pitchFamily="18" charset="0"/>
                <a:cs typeface="Times New Roman" pitchFamily="18" charset="0"/>
              </a:rPr>
              <a:t>RÉSULTATS NORMAUX</a:t>
            </a:r>
            <a:r>
              <a:rPr lang="fr-FR" cap="all" dirty="0" smtClean="0"/>
              <a:t/>
            </a:r>
            <a:br>
              <a:rPr lang="fr-FR" cap="all" dirty="0" smtClean="0"/>
            </a:br>
            <a:endParaRPr lang="fr-FR" dirty="0"/>
          </a:p>
        </p:txBody>
      </p:sp>
      <p:sp>
        <p:nvSpPr>
          <p:cNvPr id="3" name="Espace réservé du contenu 2"/>
          <p:cNvSpPr>
            <a:spLocks noGrp="1"/>
          </p:cNvSpPr>
          <p:nvPr>
            <p:ph idx="1"/>
          </p:nvPr>
        </p:nvSpPr>
        <p:spPr>
          <a:xfrm>
            <a:off x="214282" y="1214422"/>
            <a:ext cx="8786874" cy="5357850"/>
          </a:xfrm>
        </p:spPr>
        <p:txBody>
          <a:bodyPr>
            <a:normAutofit fontScale="85000" lnSpcReduction="20000"/>
          </a:bodyPr>
          <a:lstStyle/>
          <a:p>
            <a:r>
              <a:rPr lang="fr-FR" sz="4000" b="1" i="1" dirty="0" smtClean="0">
                <a:solidFill>
                  <a:srgbClr val="FF0000"/>
                </a:solidFill>
                <a:latin typeface="Times New Roman" pitchFamily="18" charset="0"/>
                <a:cs typeface="Times New Roman" pitchFamily="18" charset="0"/>
              </a:rPr>
              <a:t>Chez l'adulte :</a:t>
            </a:r>
          </a:p>
          <a:p>
            <a:r>
              <a:rPr lang="fr-FR" dirty="0" smtClean="0">
                <a:latin typeface="Times New Roman" pitchFamily="18" charset="0"/>
                <a:cs typeface="Times New Roman" pitchFamily="18" charset="0"/>
              </a:rPr>
              <a:t>Bilirubine totale :3-10 mg/l ou 5-17 mol/l.</a:t>
            </a:r>
          </a:p>
          <a:p>
            <a:r>
              <a:rPr lang="fr-FR" dirty="0" smtClean="0">
                <a:latin typeface="Times New Roman" pitchFamily="18" charset="0"/>
                <a:cs typeface="Times New Roman" pitchFamily="18" charset="0"/>
              </a:rPr>
              <a:t>Bilirubine libre (indirecte) :2-7 mg/l ou 3-12 mol/l.</a:t>
            </a:r>
          </a:p>
          <a:p>
            <a:r>
              <a:rPr lang="fr-FR" dirty="0" smtClean="0">
                <a:latin typeface="Times New Roman" pitchFamily="18" charset="0"/>
                <a:cs typeface="Times New Roman" pitchFamily="18" charset="0"/>
              </a:rPr>
              <a:t>Bilirubine conjuguée (directe): 1-3 mg/l ou 2-5 mol/l.</a:t>
            </a:r>
          </a:p>
          <a:p>
            <a:r>
              <a:rPr lang="fr-FR" sz="4000" b="1" i="1" dirty="0" smtClean="0">
                <a:solidFill>
                  <a:srgbClr val="FF0000"/>
                </a:solidFill>
                <a:latin typeface="Times New Roman" pitchFamily="18" charset="0"/>
                <a:cs typeface="Times New Roman" pitchFamily="18" charset="0"/>
              </a:rPr>
              <a:t>Chez le nouveau né :</a:t>
            </a:r>
          </a:p>
          <a:p>
            <a:r>
              <a:rPr lang="fr-FR" dirty="0" smtClean="0">
                <a:latin typeface="Times New Roman" pitchFamily="18" charset="0"/>
                <a:cs typeface="Times New Roman" pitchFamily="18" charset="0"/>
              </a:rPr>
              <a:t>La bilirubine totale est entre 8 et 25 mg/l.</a:t>
            </a:r>
          </a:p>
          <a:p>
            <a:endParaRPr lang="fr-FR" dirty="0" smtClean="0">
              <a:latin typeface="Times New Roman" pitchFamily="18" charset="0"/>
              <a:cs typeface="Times New Roman" pitchFamily="18" charset="0"/>
            </a:endParaRPr>
          </a:p>
          <a:p>
            <a:r>
              <a:rPr lang="fr-FR" dirty="0" smtClean="0">
                <a:latin typeface="Times New Roman" pitchFamily="18" charset="0"/>
                <a:cs typeface="Times New Roman" pitchFamily="18" charset="0"/>
              </a:rPr>
              <a:t> Un ictère est cliniquement décelable lorsque la bilirubine dépasse </a:t>
            </a:r>
            <a:r>
              <a:rPr lang="el-GR" dirty="0" smtClean="0">
                <a:latin typeface="Times New Roman" pitchFamily="18" charset="0"/>
                <a:cs typeface="Times New Roman" pitchFamily="18" charset="0"/>
              </a:rPr>
              <a:t>50 μ</a:t>
            </a:r>
            <a:r>
              <a:rPr lang="fr-FR" dirty="0" smtClean="0">
                <a:latin typeface="Times New Roman" pitchFamily="18" charset="0"/>
                <a:cs typeface="Times New Roman" pitchFamily="18" charset="0"/>
              </a:rPr>
              <a:t>mol/L (30 mg/L).</a:t>
            </a:r>
          </a:p>
          <a:p>
            <a:r>
              <a:rPr lang="fr-FR" dirty="0" smtClean="0">
                <a:latin typeface="Times New Roman" pitchFamily="18" charset="0"/>
                <a:cs typeface="Times New Roman" pitchFamily="18" charset="0"/>
              </a:rPr>
              <a:t> Certains nouveau-nés présentent un ictère ≪ physiologique ≫ du a l’</a:t>
            </a:r>
            <a:r>
              <a:rPr lang="fr-FR" dirty="0" err="1" smtClean="0">
                <a:latin typeface="Times New Roman" pitchFamily="18" charset="0"/>
                <a:cs typeface="Times New Roman" pitchFamily="18" charset="0"/>
              </a:rPr>
              <a:t>immaturite</a:t>
            </a:r>
            <a:r>
              <a:rPr lang="fr-FR" dirty="0" smtClean="0">
                <a:latin typeface="Times New Roman" pitchFamily="18" charset="0"/>
                <a:cs typeface="Times New Roman" pitchFamily="18" charset="0"/>
              </a:rPr>
              <a:t>  </a:t>
            </a:r>
            <a:r>
              <a:rPr lang="fr-FR" dirty="0" err="1" smtClean="0">
                <a:latin typeface="Times New Roman" pitchFamily="18" charset="0"/>
                <a:cs typeface="Times New Roman" pitchFamily="18" charset="0"/>
              </a:rPr>
              <a:t>hepatique</a:t>
            </a:r>
            <a:r>
              <a:rPr lang="fr-FR" dirty="0" smtClean="0">
                <a:latin typeface="Times New Roman" pitchFamily="18" charset="0"/>
                <a:cs typeface="Times New Roman" pitchFamily="18" charset="0"/>
              </a:rPr>
              <a:t>. La bilirubinemie peut atteindre 200 </a:t>
            </a:r>
            <a:r>
              <a:rPr lang="fr-FR" dirty="0" err="1" smtClean="0">
                <a:latin typeface="Times New Roman" pitchFamily="18" charset="0"/>
                <a:cs typeface="Times New Roman" pitchFamily="18" charset="0"/>
              </a:rPr>
              <a:t>μmol</a:t>
            </a:r>
            <a:r>
              <a:rPr lang="fr-FR" dirty="0" smtClean="0">
                <a:latin typeface="Times New Roman" pitchFamily="18" charset="0"/>
                <a:cs typeface="Times New Roman" pitchFamily="18" charset="0"/>
              </a:rPr>
              <a:t>/L le 3e jour. L’</a:t>
            </a:r>
            <a:r>
              <a:rPr lang="fr-FR" dirty="0" err="1" smtClean="0">
                <a:latin typeface="Times New Roman" pitchFamily="18" charset="0"/>
                <a:cs typeface="Times New Roman" pitchFamily="18" charset="0"/>
              </a:rPr>
              <a:t>ictere</a:t>
            </a:r>
            <a:r>
              <a:rPr lang="fr-FR" dirty="0" smtClean="0">
                <a:latin typeface="Times New Roman" pitchFamily="18" charset="0"/>
                <a:cs typeface="Times New Roman" pitchFamily="18" charset="0"/>
              </a:rPr>
              <a:t> disparait rapidement et, le 5e jour, la bilirubine est &lt; 35 </a:t>
            </a:r>
            <a:r>
              <a:rPr lang="el-GR" dirty="0" smtClean="0">
                <a:latin typeface="Times New Roman" pitchFamily="18" charset="0"/>
                <a:cs typeface="Times New Roman" pitchFamily="18" charset="0"/>
              </a:rPr>
              <a:t>μ</a:t>
            </a:r>
            <a:r>
              <a:rPr lang="fr-FR" dirty="0" smtClean="0">
                <a:latin typeface="Times New Roman" pitchFamily="18" charset="0"/>
                <a:cs typeface="Times New Roman" pitchFamily="18" charset="0"/>
              </a:rPr>
              <a:t>mol.</a:t>
            </a:r>
            <a:endParaRPr lang="fr-FR" dirty="0">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cap="all" dirty="0" smtClean="0">
                <a:latin typeface="Times New Roman" pitchFamily="18" charset="0"/>
                <a:cs typeface="Times New Roman" pitchFamily="18" charset="0"/>
              </a:rPr>
              <a:t/>
            </a:r>
            <a:br>
              <a:rPr lang="fr-FR" cap="all" dirty="0" smtClean="0">
                <a:latin typeface="Times New Roman" pitchFamily="18" charset="0"/>
                <a:cs typeface="Times New Roman" pitchFamily="18" charset="0"/>
              </a:rPr>
            </a:br>
            <a:r>
              <a:rPr lang="fr-FR" cap="all" dirty="0" smtClean="0">
                <a:latin typeface="Times New Roman" pitchFamily="18" charset="0"/>
                <a:cs typeface="Times New Roman" pitchFamily="18" charset="0"/>
              </a:rPr>
              <a:t>RÉSULTATS ANORMAUX</a:t>
            </a:r>
            <a:br>
              <a:rPr lang="fr-FR" cap="all" dirty="0" smtClean="0">
                <a:latin typeface="Times New Roman" pitchFamily="18" charset="0"/>
                <a:cs typeface="Times New Roman" pitchFamily="18" charset="0"/>
              </a:rPr>
            </a:br>
            <a:endParaRPr lang="fr-FR" dirty="0">
              <a:latin typeface="Times New Roman" pitchFamily="18" charset="0"/>
              <a:cs typeface="Times New Roman" pitchFamily="18" charset="0"/>
            </a:endParaRPr>
          </a:p>
        </p:txBody>
      </p:sp>
      <p:sp>
        <p:nvSpPr>
          <p:cNvPr id="3" name="Espace réservé du contenu 2"/>
          <p:cNvSpPr>
            <a:spLocks noGrp="1"/>
          </p:cNvSpPr>
          <p:nvPr>
            <p:ph idx="1"/>
          </p:nvPr>
        </p:nvSpPr>
        <p:spPr/>
        <p:txBody>
          <a:bodyPr>
            <a:normAutofit fontScale="92500" lnSpcReduction="10000"/>
          </a:bodyPr>
          <a:lstStyle/>
          <a:p>
            <a:r>
              <a:rPr lang="fr-FR" b="1" i="1" dirty="0" smtClean="0">
                <a:solidFill>
                  <a:srgbClr val="FF0000"/>
                </a:solidFill>
                <a:latin typeface="Times New Roman" pitchFamily="18" charset="0"/>
                <a:cs typeface="Times New Roman" pitchFamily="18" charset="0"/>
              </a:rPr>
              <a:t>Augmentation de la bilirubine conjuguée :</a:t>
            </a:r>
          </a:p>
          <a:p>
            <a:r>
              <a:rPr lang="fr-FR" dirty="0" smtClean="0">
                <a:latin typeface="Times New Roman" pitchFamily="18" charset="0"/>
                <a:cs typeface="Times New Roman" pitchFamily="18" charset="0"/>
              </a:rPr>
              <a:t>Toutes les causes de </a:t>
            </a:r>
            <a:r>
              <a:rPr lang="fr-FR" b="1" dirty="0" smtClean="0">
                <a:latin typeface="Times New Roman" pitchFamily="18" charset="0"/>
                <a:cs typeface="Times New Roman" pitchFamily="18" charset="0"/>
              </a:rPr>
              <a:t>rétention biliaire</a:t>
            </a:r>
            <a:r>
              <a:rPr lang="fr-FR" dirty="0" smtClean="0">
                <a:latin typeface="Times New Roman" pitchFamily="18" charset="0"/>
                <a:cs typeface="Times New Roman" pitchFamily="18" charset="0"/>
              </a:rPr>
              <a:t> . Parmi celles-ci, les </a:t>
            </a:r>
            <a:r>
              <a:rPr lang="fr-FR" b="1" dirty="0" smtClean="0">
                <a:latin typeface="Times New Roman" pitchFamily="18" charset="0"/>
                <a:cs typeface="Times New Roman" pitchFamily="18" charset="0"/>
              </a:rPr>
              <a:t>lithiases biliaires</a:t>
            </a:r>
            <a:r>
              <a:rPr lang="fr-FR" dirty="0" smtClean="0">
                <a:latin typeface="Times New Roman" pitchFamily="18" charset="0"/>
                <a:cs typeface="Times New Roman" pitchFamily="18" charset="0"/>
              </a:rPr>
              <a:t> , les </a:t>
            </a:r>
            <a:r>
              <a:rPr lang="fr-FR" b="1" dirty="0" smtClean="0">
                <a:latin typeface="Times New Roman" pitchFamily="18" charset="0"/>
                <a:cs typeface="Times New Roman" pitchFamily="18" charset="0"/>
              </a:rPr>
              <a:t>pancréatites</a:t>
            </a:r>
            <a:r>
              <a:rPr lang="fr-FR" dirty="0" smtClean="0">
                <a:latin typeface="Times New Roman" pitchFamily="18" charset="0"/>
                <a:cs typeface="Times New Roman" pitchFamily="18" charset="0"/>
              </a:rPr>
              <a:t> , et le </a:t>
            </a:r>
            <a:r>
              <a:rPr lang="fr-FR" b="1" dirty="0" smtClean="0">
                <a:latin typeface="Times New Roman" pitchFamily="18" charset="0"/>
                <a:cs typeface="Times New Roman" pitchFamily="18" charset="0"/>
              </a:rPr>
              <a:t>cancer du pancréas</a:t>
            </a:r>
            <a:endParaRPr lang="fr-FR" dirty="0" smtClean="0">
              <a:latin typeface="Times New Roman" pitchFamily="18" charset="0"/>
              <a:cs typeface="Times New Roman" pitchFamily="18" charset="0"/>
            </a:endParaRPr>
          </a:p>
          <a:p>
            <a:r>
              <a:rPr lang="fr-FR" b="1" dirty="0" smtClean="0">
                <a:latin typeface="Times New Roman" pitchFamily="18" charset="0"/>
                <a:cs typeface="Times New Roman" pitchFamily="18" charset="0"/>
              </a:rPr>
              <a:t>L'hépatite</a:t>
            </a:r>
            <a:r>
              <a:rPr lang="fr-FR" dirty="0" smtClean="0">
                <a:latin typeface="Times New Roman" pitchFamily="18" charset="0"/>
                <a:cs typeface="Times New Roman" pitchFamily="18" charset="0"/>
              </a:rPr>
              <a:t> qu'elle soit virale ou d'une autre origine.</a:t>
            </a:r>
          </a:p>
          <a:p>
            <a:r>
              <a:rPr lang="fr-FR" b="1" i="1" dirty="0" smtClean="0">
                <a:solidFill>
                  <a:srgbClr val="FF0000"/>
                </a:solidFill>
                <a:latin typeface="Times New Roman" pitchFamily="18" charset="0"/>
                <a:cs typeface="Times New Roman" pitchFamily="18" charset="0"/>
              </a:rPr>
              <a:t>Augmentation de la bilirubine libre</a:t>
            </a:r>
          </a:p>
          <a:p>
            <a:r>
              <a:rPr lang="fr-FR" dirty="0" smtClean="0">
                <a:latin typeface="Times New Roman" pitchFamily="18" charset="0"/>
                <a:cs typeface="Times New Roman" pitchFamily="18" charset="0"/>
              </a:rPr>
              <a:t>Les </a:t>
            </a:r>
            <a:r>
              <a:rPr lang="fr-FR" b="1" dirty="0" smtClean="0">
                <a:latin typeface="Times New Roman" pitchFamily="18" charset="0"/>
                <a:cs typeface="Times New Roman" pitchFamily="18" charset="0"/>
              </a:rPr>
              <a:t>anémies hémolytiques</a:t>
            </a:r>
            <a:endParaRPr lang="fr-FR" dirty="0" smtClean="0">
              <a:latin typeface="Times New Roman" pitchFamily="18" charset="0"/>
              <a:cs typeface="Times New Roman" pitchFamily="18" charset="0"/>
            </a:endParaRPr>
          </a:p>
          <a:p>
            <a:r>
              <a:rPr lang="fr-FR" dirty="0" smtClean="0">
                <a:latin typeface="Times New Roman" pitchFamily="18" charset="0"/>
                <a:cs typeface="Times New Roman" pitchFamily="18" charset="0"/>
              </a:rPr>
              <a:t>Les accidents de </a:t>
            </a:r>
            <a:r>
              <a:rPr lang="fr-FR" b="1" dirty="0" smtClean="0">
                <a:latin typeface="Times New Roman" pitchFamily="18" charset="0"/>
                <a:cs typeface="Times New Roman" pitchFamily="18" charset="0"/>
              </a:rPr>
              <a:t>transfusion sanguine</a:t>
            </a:r>
            <a:endParaRPr lang="fr-FR" dirty="0" smtClean="0">
              <a:latin typeface="Times New Roman" pitchFamily="18" charset="0"/>
              <a:cs typeface="Times New Roman" pitchFamily="18" charset="0"/>
            </a:endParaRPr>
          </a:p>
          <a:p>
            <a:endParaRPr lang="fr-F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6000" b="1" i="1" dirty="0" smtClean="0">
                <a:solidFill>
                  <a:srgbClr val="FF0000"/>
                </a:solidFill>
                <a:latin typeface="Times New Roman" pitchFamily="18" charset="0"/>
                <a:cs typeface="Times New Roman" pitchFamily="18" charset="0"/>
              </a:rPr>
              <a:t>Bilan lipidique </a:t>
            </a:r>
            <a:endParaRPr lang="fr-FR" sz="6000" b="1" i="1" dirty="0">
              <a:solidFill>
                <a:srgbClr val="FF0000"/>
              </a:solidFill>
              <a:latin typeface="Times New Roman" pitchFamily="18" charset="0"/>
              <a:cs typeface="Times New Roman" pitchFamily="18" charset="0"/>
            </a:endParaRPr>
          </a:p>
        </p:txBody>
      </p:sp>
      <p:sp>
        <p:nvSpPr>
          <p:cNvPr id="3" name="Espace réservé du contenu 2"/>
          <p:cNvSpPr>
            <a:spLocks noGrp="1"/>
          </p:cNvSpPr>
          <p:nvPr>
            <p:ph idx="1"/>
          </p:nvPr>
        </p:nvSpPr>
        <p:spPr/>
        <p:txBody>
          <a:bodyPr/>
          <a:lstStyle/>
          <a:p>
            <a:r>
              <a:rPr lang="fr-FR" dirty="0" smtClean="0">
                <a:latin typeface="Times New Roman" pitchFamily="18" charset="0"/>
                <a:cs typeface="Times New Roman" pitchFamily="18" charset="0"/>
              </a:rPr>
              <a:t>Apportées par l’alimentation, les graisses (lipides) sont indispensables à l’organisme. Mais si elles sont en excès, elles augmentent le risque de maladies cardiovasculaires. Un bilan lipidique permet de surveiller le taux de cholestérol (LDL-cholestérol et HDL-cholestérol) et les triglycérides.</a:t>
            </a:r>
          </a:p>
          <a:p>
            <a:endParaRPr lang="fr-FR" dirty="0">
              <a:latin typeface="Times New Roman" pitchFamily="18" charset="0"/>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14282" y="428604"/>
            <a:ext cx="8715436" cy="6215106"/>
          </a:xfrm>
        </p:spPr>
        <p:txBody>
          <a:bodyPr>
            <a:normAutofit fontScale="77500" lnSpcReduction="20000"/>
          </a:bodyPr>
          <a:lstStyle/>
          <a:p>
            <a:pPr algn="ctr" fontAlgn="base"/>
            <a:r>
              <a:rPr lang="fr-FR" sz="3300" b="1" i="1" cap="all" dirty="0" smtClean="0">
                <a:solidFill>
                  <a:srgbClr val="FF0000"/>
                </a:solidFill>
                <a:latin typeface="Times New Roman" pitchFamily="18" charset="0"/>
                <a:cs typeface="Times New Roman" pitchFamily="18" charset="0"/>
              </a:rPr>
              <a:t>CHOLESTÉROL TOTAL</a:t>
            </a:r>
          </a:p>
          <a:p>
            <a:pPr fontAlgn="base">
              <a:buNone/>
            </a:pPr>
            <a:endParaRPr lang="fr-FR" sz="2600" cap="all" dirty="0" smtClean="0">
              <a:latin typeface="Times New Roman" pitchFamily="18" charset="0"/>
              <a:cs typeface="Times New Roman" pitchFamily="18" charset="0"/>
            </a:endParaRPr>
          </a:p>
          <a:p>
            <a:pPr fontAlgn="base">
              <a:lnSpc>
                <a:spcPct val="170000"/>
              </a:lnSpc>
            </a:pPr>
            <a:r>
              <a:rPr lang="fr-FR" sz="2800" b="1" dirty="0" smtClean="0">
                <a:latin typeface="Times New Roman" pitchFamily="18" charset="0"/>
                <a:cs typeface="Times New Roman" pitchFamily="18" charset="0"/>
              </a:rPr>
              <a:t>Le cholestérol </a:t>
            </a:r>
            <a:r>
              <a:rPr lang="fr-FR" sz="2800" dirty="0" smtClean="0">
                <a:latin typeface="Times New Roman" pitchFamily="18" charset="0"/>
                <a:cs typeface="Times New Roman" pitchFamily="18" charset="0"/>
              </a:rPr>
              <a:t>est un lipide (corps gras) dont le rôle est essentiel dans l’organisme car il sert à la fabrication des hormones produites par les glandes génitales et surrénales. Il est pour partie fabriqué par le foie, le reste provient de notre alimentation.</a:t>
            </a:r>
          </a:p>
          <a:p>
            <a:pPr fontAlgn="base">
              <a:lnSpc>
                <a:spcPct val="170000"/>
              </a:lnSpc>
            </a:pPr>
            <a:r>
              <a:rPr lang="fr-FR" sz="2800" b="1" dirty="0" smtClean="0">
                <a:latin typeface="Times New Roman" pitchFamily="18" charset="0"/>
                <a:cs typeface="Times New Roman" pitchFamily="18" charset="0"/>
              </a:rPr>
              <a:t>Le HDL ou "bon cholestérol</a:t>
            </a:r>
            <a:r>
              <a:rPr lang="fr-FR" sz="2800" dirty="0" smtClean="0">
                <a:latin typeface="Times New Roman" pitchFamily="18" charset="0"/>
                <a:cs typeface="Times New Roman" pitchFamily="18" charset="0"/>
              </a:rPr>
              <a:t>« (High </a:t>
            </a:r>
            <a:r>
              <a:rPr lang="fr-FR" sz="2800" dirty="0" err="1" smtClean="0">
                <a:latin typeface="Times New Roman" pitchFamily="18" charset="0"/>
                <a:cs typeface="Times New Roman" pitchFamily="18" charset="0"/>
              </a:rPr>
              <a:t>Density</a:t>
            </a:r>
            <a:r>
              <a:rPr lang="fr-FR" sz="2800" dirty="0" smtClean="0">
                <a:latin typeface="Times New Roman" pitchFamily="18" charset="0"/>
                <a:cs typeface="Times New Roman" pitchFamily="18" charset="0"/>
              </a:rPr>
              <a:t> </a:t>
            </a:r>
            <a:r>
              <a:rPr lang="fr-FR" sz="2800" dirty="0" err="1" smtClean="0">
                <a:latin typeface="Times New Roman" pitchFamily="18" charset="0"/>
                <a:cs typeface="Times New Roman" pitchFamily="18" charset="0"/>
              </a:rPr>
              <a:t>Lipoproteins</a:t>
            </a:r>
            <a:r>
              <a:rPr lang="fr-FR" sz="2800" dirty="0" smtClean="0">
                <a:latin typeface="Times New Roman" pitchFamily="18" charset="0"/>
                <a:cs typeface="Times New Roman" pitchFamily="18" charset="0"/>
              </a:rPr>
              <a:t>)  :qui élimine le cholestérol des artères et l’entraine vers le foie pour être détruit. </a:t>
            </a:r>
            <a:endParaRPr lang="fr-FR" sz="2600" dirty="0" smtClean="0">
              <a:latin typeface="Times New Roman" pitchFamily="18" charset="0"/>
              <a:cs typeface="Times New Roman" pitchFamily="18" charset="0"/>
            </a:endParaRPr>
          </a:p>
          <a:p>
            <a:pPr fontAlgn="base">
              <a:lnSpc>
                <a:spcPct val="170000"/>
              </a:lnSpc>
            </a:pPr>
            <a:r>
              <a:rPr lang="fr-FR" sz="2600" b="1" dirty="0" smtClean="0">
                <a:latin typeface="Times New Roman" pitchFamily="18" charset="0"/>
                <a:cs typeface="Times New Roman" pitchFamily="18" charset="0"/>
              </a:rPr>
              <a:t>Le LDL ou "mauvais cholestérol</a:t>
            </a:r>
            <a:r>
              <a:rPr lang="fr-FR" sz="2600" dirty="0" smtClean="0">
                <a:latin typeface="Times New Roman" pitchFamily="18" charset="0"/>
                <a:cs typeface="Times New Roman" pitchFamily="18" charset="0"/>
              </a:rPr>
              <a:t>"</a:t>
            </a:r>
            <a:r>
              <a:rPr lang="fr-FR" sz="2800" dirty="0" smtClean="0">
                <a:latin typeface="Times New Roman" pitchFamily="18" charset="0"/>
                <a:cs typeface="Times New Roman" pitchFamily="18" charset="0"/>
              </a:rPr>
              <a:t>(</a:t>
            </a:r>
            <a:r>
              <a:rPr lang="fr-FR" sz="2800" dirty="0" err="1" smtClean="0">
                <a:latin typeface="Times New Roman" pitchFamily="18" charset="0"/>
                <a:cs typeface="Times New Roman" pitchFamily="18" charset="0"/>
              </a:rPr>
              <a:t>Low</a:t>
            </a:r>
            <a:r>
              <a:rPr lang="fr-FR" sz="2800" dirty="0" smtClean="0">
                <a:latin typeface="Times New Roman" pitchFamily="18" charset="0"/>
                <a:cs typeface="Times New Roman" pitchFamily="18" charset="0"/>
              </a:rPr>
              <a:t> </a:t>
            </a:r>
            <a:r>
              <a:rPr lang="fr-FR" sz="2800" dirty="0" err="1" smtClean="0">
                <a:latin typeface="Times New Roman" pitchFamily="18" charset="0"/>
                <a:cs typeface="Times New Roman" pitchFamily="18" charset="0"/>
              </a:rPr>
              <a:t>Density</a:t>
            </a:r>
            <a:r>
              <a:rPr lang="fr-FR" sz="2800" dirty="0" smtClean="0">
                <a:latin typeface="Times New Roman" pitchFamily="18" charset="0"/>
                <a:cs typeface="Times New Roman" pitchFamily="18" charset="0"/>
              </a:rPr>
              <a:t> </a:t>
            </a:r>
            <a:r>
              <a:rPr lang="fr-FR" sz="2800" dirty="0" err="1" smtClean="0">
                <a:latin typeface="Times New Roman" pitchFamily="18" charset="0"/>
                <a:cs typeface="Times New Roman" pitchFamily="18" charset="0"/>
              </a:rPr>
              <a:t>Lipoproteins</a:t>
            </a:r>
            <a:r>
              <a:rPr lang="fr-FR" sz="2800" dirty="0" smtClean="0">
                <a:latin typeface="Times New Roman" pitchFamily="18" charset="0"/>
                <a:cs typeface="Times New Roman" pitchFamily="18" charset="0"/>
              </a:rPr>
              <a:t>) </a:t>
            </a:r>
            <a:r>
              <a:rPr lang="fr-FR" sz="2600" dirty="0" smtClean="0">
                <a:latin typeface="Times New Roman" pitchFamily="18" charset="0"/>
                <a:cs typeface="Times New Roman" pitchFamily="18" charset="0"/>
              </a:rPr>
              <a:t> se dépose sur les parois des vaisseaux sanguins pour former des plaques d’athérome constituant ainsi un facteur de risque cardiovasculaire</a:t>
            </a:r>
          </a:p>
          <a:p>
            <a:endParaRPr lang="fr-F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857232"/>
            <a:ext cx="8229600" cy="5268931"/>
          </a:xfrm>
        </p:spPr>
        <p:txBody>
          <a:bodyPr/>
          <a:lstStyle/>
          <a:p>
            <a:pPr algn="ctr" fontAlgn="base"/>
            <a:r>
              <a:rPr lang="fr-FR" b="1" i="1" cap="all" dirty="0" smtClean="0">
                <a:solidFill>
                  <a:srgbClr val="FF0000"/>
                </a:solidFill>
                <a:latin typeface="Times New Roman" pitchFamily="18" charset="0"/>
                <a:cs typeface="Times New Roman" pitchFamily="18" charset="0"/>
              </a:rPr>
              <a:t>LES TRIGLYCÉRIDES</a:t>
            </a:r>
          </a:p>
          <a:p>
            <a:pPr fontAlgn="base"/>
            <a:r>
              <a:rPr lang="fr-FR" dirty="0" smtClean="0">
                <a:latin typeface="Times New Roman" pitchFamily="18" charset="0"/>
                <a:cs typeface="Times New Roman" pitchFamily="18" charset="0"/>
              </a:rPr>
              <a:t>Les triglycérides sont apportés par l’alimentation et stockés dans les cellules adipeuses pour servir de réserve d’énergie à l’organisme. Les résultats normaux varient en fonction de l’âge</a:t>
            </a:r>
          </a:p>
          <a:p>
            <a:endParaRPr lang="fr-F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8596" y="2071678"/>
            <a:ext cx="8229600" cy="1928818"/>
          </a:xfrm>
        </p:spPr>
        <p:txBody>
          <a:bodyPr>
            <a:noAutofit/>
          </a:bodyPr>
          <a:lstStyle/>
          <a:p>
            <a:r>
              <a:rPr lang="fr-FR" sz="7200" b="1" dirty="0" smtClean="0">
                <a:latin typeface="Times New Roman" pitchFamily="18" charset="0"/>
                <a:cs typeface="Times New Roman" pitchFamily="18" charset="0"/>
              </a:rPr>
              <a:t>Groupes sanguins </a:t>
            </a:r>
            <a:endParaRPr lang="fr-FR" sz="7200" b="1" dirty="0">
              <a:latin typeface="Times New Roman" pitchFamily="18"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4800" b="1" i="1" dirty="0" smtClean="0">
                <a:solidFill>
                  <a:srgbClr val="FF0000"/>
                </a:solidFill>
                <a:latin typeface="Times New Roman" pitchFamily="18" charset="0"/>
                <a:cs typeface="Times New Roman" pitchFamily="18" charset="0"/>
              </a:rPr>
              <a:t>Résultats normaux </a:t>
            </a:r>
            <a:endParaRPr lang="fr-FR" sz="4800" b="1" i="1" dirty="0">
              <a:solidFill>
                <a:srgbClr val="FF0000"/>
              </a:solidFill>
              <a:latin typeface="Times New Roman" pitchFamily="18" charset="0"/>
              <a:cs typeface="Times New Roman" pitchFamily="18" charset="0"/>
            </a:endParaRPr>
          </a:p>
        </p:txBody>
      </p:sp>
      <p:sp>
        <p:nvSpPr>
          <p:cNvPr id="3" name="Espace réservé du contenu 2"/>
          <p:cNvSpPr>
            <a:spLocks noGrp="1"/>
          </p:cNvSpPr>
          <p:nvPr>
            <p:ph idx="1"/>
          </p:nvPr>
        </p:nvSpPr>
        <p:spPr>
          <a:xfrm>
            <a:off x="457200" y="1285860"/>
            <a:ext cx="8229600" cy="4840303"/>
          </a:xfrm>
        </p:spPr>
        <p:txBody>
          <a:bodyPr>
            <a:normAutofit fontScale="85000" lnSpcReduction="10000"/>
          </a:bodyPr>
          <a:lstStyle/>
          <a:p>
            <a:r>
              <a:rPr lang="fr-FR" sz="2800" dirty="0" smtClean="0">
                <a:latin typeface="Times New Roman" pitchFamily="18" charset="0"/>
                <a:cs typeface="Times New Roman" pitchFamily="18" charset="0"/>
              </a:rPr>
              <a:t>Un bilan lipidique complet comprendra la détermination, au bout de douze heures de jeûne</a:t>
            </a:r>
          </a:p>
          <a:p>
            <a:r>
              <a:rPr lang="fr-FR" b="1" dirty="0" smtClean="0">
                <a:latin typeface="Times New Roman" pitchFamily="18" charset="0"/>
                <a:cs typeface="Times New Roman" pitchFamily="18" charset="0"/>
              </a:rPr>
              <a:t>Cholestérol total</a:t>
            </a:r>
            <a:r>
              <a:rPr lang="fr-FR" dirty="0" smtClean="0">
                <a:latin typeface="Times New Roman" pitchFamily="18" charset="0"/>
                <a:cs typeface="Times New Roman" pitchFamily="18" charset="0"/>
              </a:rPr>
              <a:t> son taux varie légèrement en fonction de l’âge et du sexe. En moyenne, chez l’adulte, </a:t>
            </a:r>
          </a:p>
          <a:p>
            <a:r>
              <a:rPr lang="fr-FR" dirty="0" smtClean="0"/>
              <a:t> inférieur à 2 g/L</a:t>
            </a:r>
            <a:endParaRPr lang="fr-FR" dirty="0" smtClean="0">
              <a:latin typeface="Times New Roman" pitchFamily="18" charset="0"/>
              <a:cs typeface="Times New Roman" pitchFamily="18" charset="0"/>
            </a:endParaRPr>
          </a:p>
          <a:p>
            <a:r>
              <a:rPr lang="fr-FR" b="1" dirty="0" smtClean="0">
                <a:latin typeface="Times New Roman" pitchFamily="18" charset="0"/>
                <a:cs typeface="Times New Roman" pitchFamily="18" charset="0"/>
              </a:rPr>
              <a:t>Cholestérol HDL</a:t>
            </a:r>
            <a:r>
              <a:rPr lang="fr-FR" dirty="0" smtClean="0">
                <a:latin typeface="Times New Roman" pitchFamily="18" charset="0"/>
                <a:cs typeface="Times New Roman" pitchFamily="18" charset="0"/>
              </a:rPr>
              <a:t>  : il doit être supérieur à 0,40 g/l pour les hommes et 0,50 g/l pour les femmes.</a:t>
            </a:r>
          </a:p>
          <a:p>
            <a:r>
              <a:rPr lang="fr-FR" b="1" dirty="0" smtClean="0">
                <a:latin typeface="Times New Roman" pitchFamily="18" charset="0"/>
                <a:cs typeface="Times New Roman" pitchFamily="18" charset="0"/>
              </a:rPr>
              <a:t>Cholestérol LDL</a:t>
            </a:r>
            <a:r>
              <a:rPr lang="fr-FR" dirty="0" smtClean="0">
                <a:latin typeface="Times New Roman" pitchFamily="18" charset="0"/>
                <a:cs typeface="Times New Roman" pitchFamily="18" charset="0"/>
              </a:rPr>
              <a:t> : il doit être inférieur à 1,60 g/l chez l’homme et 1,50 g/l chez la femme.</a:t>
            </a:r>
          </a:p>
          <a:p>
            <a:r>
              <a:rPr lang="fr-FR" b="1" dirty="0" smtClean="0">
                <a:latin typeface="Times New Roman" pitchFamily="18" charset="0"/>
                <a:cs typeface="Times New Roman" pitchFamily="18" charset="0"/>
              </a:rPr>
              <a:t>Triglycérides</a:t>
            </a:r>
            <a:r>
              <a:rPr lang="fr-FR" dirty="0" smtClean="0">
                <a:latin typeface="Times New Roman" pitchFamily="18" charset="0"/>
                <a:cs typeface="Times New Roman" pitchFamily="18" charset="0"/>
              </a:rPr>
              <a:t> :Leur dosage doit être inférieur à 1,75 g/l chez l’homme et à 1,40 g/l chez la femme.</a:t>
            </a:r>
          </a:p>
          <a:p>
            <a:endParaRPr lang="fr-F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i="1" dirty="0" smtClean="0">
                <a:solidFill>
                  <a:srgbClr val="FF0000"/>
                </a:solidFill>
                <a:latin typeface="Times New Roman" pitchFamily="18" charset="0"/>
                <a:cs typeface="Times New Roman" pitchFamily="18" charset="0"/>
              </a:rPr>
              <a:t>Interprétation des résultats </a:t>
            </a:r>
            <a:endParaRPr lang="fr-FR" i="1" dirty="0">
              <a:solidFill>
                <a:srgbClr val="FF0000"/>
              </a:solidFill>
              <a:latin typeface="Times New Roman" pitchFamily="18" charset="0"/>
              <a:cs typeface="Times New Roman" pitchFamily="18" charset="0"/>
            </a:endParaRPr>
          </a:p>
        </p:txBody>
      </p:sp>
      <p:sp>
        <p:nvSpPr>
          <p:cNvPr id="3" name="Espace réservé du contenu 2"/>
          <p:cNvSpPr>
            <a:spLocks noGrp="1"/>
          </p:cNvSpPr>
          <p:nvPr>
            <p:ph idx="1"/>
          </p:nvPr>
        </p:nvSpPr>
        <p:spPr/>
        <p:txBody>
          <a:bodyPr>
            <a:normAutofit fontScale="92500" lnSpcReduction="10000"/>
          </a:bodyPr>
          <a:lstStyle/>
          <a:p>
            <a:r>
              <a:rPr lang="fr-FR" dirty="0" smtClean="0">
                <a:latin typeface="Times New Roman" pitchFamily="18" charset="0"/>
                <a:cs typeface="Times New Roman" pitchFamily="18" charset="0"/>
              </a:rPr>
              <a:t>Une alimentation riche en sucres ou en alcool mais aussi un diabète mal équilibré, la grossesse, l’hypothyroïdie ou encore l’obésité s’accompagnent fréquemment d’une hypertriglycéridémie.</a:t>
            </a:r>
          </a:p>
          <a:p>
            <a:r>
              <a:rPr lang="fr-FR" dirty="0" smtClean="0">
                <a:latin typeface="Times New Roman" pitchFamily="18" charset="0"/>
                <a:cs typeface="Times New Roman" pitchFamily="18" charset="0"/>
              </a:rPr>
              <a:t>Un taux important de LDL est un facteur de risque cardiovasculaire. Et plus le nombre de facteurs de risque est élevé (âge, hypertension, diabète, tabagisme), plus le taux de LDL doit être bas. </a:t>
            </a:r>
            <a:endParaRPr lang="fr-FR" dirty="0">
              <a:latin typeface="Times New Roman" pitchFamily="18" charset="0"/>
              <a:cs typeface="Times New Roman"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smtClean="0">
                <a:latin typeface="Times New Roman" pitchFamily="18" charset="0"/>
                <a:cs typeface="Times New Roman" pitchFamily="18" charset="0"/>
              </a:rPr>
              <a:t>Un taux élevé de LDL-Cholestérol, de triglycérides et un taux bas de HDL-cholestérol constituent des anomalies lipidiques. Chacune augmente le risque de développer une maladie cardiovasculaire. A l’inverse, un taux élevé de HDL Cholestérol a un effet protecteur.</a:t>
            </a:r>
            <a:endParaRPr lang="fr-FR" dirty="0">
              <a:latin typeface="Times New Roman" pitchFamily="18" charset="0"/>
              <a:cs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8596" y="571480"/>
            <a:ext cx="8229600" cy="1143000"/>
          </a:xfrm>
        </p:spPr>
        <p:txBody>
          <a:bodyPr>
            <a:noAutofit/>
          </a:bodyPr>
          <a:lstStyle/>
          <a:p>
            <a:r>
              <a:rPr lang="fr-FR" sz="7200" dirty="0" smtClean="0">
                <a:solidFill>
                  <a:srgbClr val="FF0000"/>
                </a:solidFill>
              </a:rPr>
              <a:t>REMARQUE :</a:t>
            </a:r>
            <a:endParaRPr lang="fr-FR" sz="7200" dirty="0">
              <a:solidFill>
                <a:srgbClr val="FF0000"/>
              </a:solidFill>
            </a:endParaRPr>
          </a:p>
        </p:txBody>
      </p:sp>
      <p:sp>
        <p:nvSpPr>
          <p:cNvPr id="3" name="Espace réservé du contenu 2"/>
          <p:cNvSpPr>
            <a:spLocks noGrp="1"/>
          </p:cNvSpPr>
          <p:nvPr>
            <p:ph idx="1"/>
          </p:nvPr>
        </p:nvSpPr>
        <p:spPr/>
        <p:txBody>
          <a:bodyPr>
            <a:normAutofit/>
          </a:bodyPr>
          <a:lstStyle/>
          <a:p>
            <a:pPr algn="ctr"/>
            <a:endParaRPr lang="fr-FR" sz="4400" dirty="0" smtClean="0">
              <a:latin typeface="Times New Roman" pitchFamily="18" charset="0"/>
              <a:cs typeface="Times New Roman" pitchFamily="18" charset="0"/>
            </a:endParaRPr>
          </a:p>
          <a:p>
            <a:pPr algn="ctr"/>
            <a:r>
              <a:rPr lang="fr-FR" sz="4400" dirty="0" smtClean="0">
                <a:latin typeface="Times New Roman" pitchFamily="18" charset="0"/>
                <a:cs typeface="Times New Roman" pitchFamily="18" charset="0"/>
              </a:rPr>
              <a:t>POUR le bilan inflammatoire et infectieux il n est pas inclut </a:t>
            </a:r>
            <a:r>
              <a:rPr lang="fr-FR" sz="4400" smtClean="0">
                <a:latin typeface="Times New Roman" pitchFamily="18" charset="0"/>
                <a:cs typeface="Times New Roman" pitchFamily="18" charset="0"/>
              </a:rPr>
              <a:t>dans c’est </a:t>
            </a:r>
            <a:r>
              <a:rPr lang="fr-FR" sz="4400" dirty="0" smtClean="0">
                <a:latin typeface="Times New Roman" pitchFamily="18" charset="0"/>
                <a:cs typeface="Times New Roman" pitchFamily="18" charset="0"/>
              </a:rPr>
              <a:t>juste pour un plus pour vous </a:t>
            </a:r>
            <a:endParaRPr lang="fr-FR" sz="4400" dirty="0">
              <a:latin typeface="Times New Roman" pitchFamily="18" charset="0"/>
              <a:cs typeface="Times New Roman"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b="1" i="1" dirty="0" smtClean="0">
                <a:solidFill>
                  <a:srgbClr val="FF0000"/>
                </a:solidFill>
                <a:latin typeface="Times New Roman" pitchFamily="18" charset="0"/>
                <a:cs typeface="Times New Roman" pitchFamily="18" charset="0"/>
              </a:rPr>
              <a:t>Bilan inflammatoire et infectieux </a:t>
            </a:r>
            <a:endParaRPr lang="fr-FR" b="1" i="1" dirty="0">
              <a:solidFill>
                <a:srgbClr val="FF0000"/>
              </a:solidFill>
              <a:latin typeface="Times New Roman" pitchFamily="18" charset="0"/>
              <a:cs typeface="Times New Roman" pitchFamily="18" charset="0"/>
            </a:endParaRPr>
          </a:p>
        </p:txBody>
      </p:sp>
      <p:sp>
        <p:nvSpPr>
          <p:cNvPr id="3" name="Espace réservé du contenu 2"/>
          <p:cNvSpPr>
            <a:spLocks noGrp="1"/>
          </p:cNvSpPr>
          <p:nvPr>
            <p:ph idx="1"/>
          </p:nvPr>
        </p:nvSpPr>
        <p:spPr/>
        <p:txBody>
          <a:bodyPr>
            <a:normAutofit lnSpcReduction="10000"/>
          </a:bodyPr>
          <a:lstStyle/>
          <a:p>
            <a:r>
              <a:rPr lang="fr-FR" b="1" dirty="0" smtClean="0"/>
              <a:t>Qu'est-ce qu'une inflammation ?</a:t>
            </a:r>
          </a:p>
          <a:p>
            <a:r>
              <a:rPr lang="fr-FR" dirty="0" smtClean="0">
                <a:latin typeface="Times New Roman" pitchFamily="18" charset="0"/>
                <a:cs typeface="Times New Roman" pitchFamily="18" charset="0"/>
              </a:rPr>
              <a:t>L'inflammation est une réaction de l'organisme  qui représente une des réponses physiologique de l'organisme, face à une agression. </a:t>
            </a:r>
          </a:p>
          <a:p>
            <a:r>
              <a:rPr lang="fr-FR" dirty="0" smtClean="0">
                <a:latin typeface="Times New Roman" pitchFamily="18" charset="0"/>
                <a:cs typeface="Times New Roman" pitchFamily="18" charset="0"/>
              </a:rPr>
              <a:t>.La réaction inflammatoire peut se traduire par des signes locaux (rougeur, gonflement, douleur), par des signes généraux comme de la fièvre et par des modifications de certains paramètres biologiques</a:t>
            </a:r>
          </a:p>
          <a:p>
            <a:endParaRPr lang="fr-F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428604"/>
            <a:ext cx="9144000" cy="6000792"/>
          </a:xfrm>
        </p:spPr>
        <p:txBody>
          <a:bodyPr>
            <a:normAutofit/>
          </a:bodyPr>
          <a:lstStyle/>
          <a:p>
            <a:pPr algn="ctr"/>
            <a:r>
              <a:rPr lang="fr-FR" b="1" i="1" dirty="0" smtClean="0">
                <a:latin typeface="Times New Roman" pitchFamily="18" charset="0"/>
                <a:cs typeface="Times New Roman" pitchFamily="18" charset="0"/>
              </a:rPr>
              <a:t>Qu'est-ce qu'une infection ?</a:t>
            </a:r>
          </a:p>
          <a:p>
            <a:r>
              <a:rPr lang="fr-FR" dirty="0" smtClean="0">
                <a:latin typeface="Times New Roman" pitchFamily="18" charset="0"/>
                <a:cs typeface="Times New Roman" pitchFamily="18" charset="0"/>
              </a:rPr>
              <a:t>Sous le terme d'"infection",  regroupe l'ensemble des modifications d'un organisme provoquées par la pénétration d'un germe. Les germes responsables sont très nombreux et variés : virus, bactéries, parasites, champignons. Une infection peut être localisée à un seul organe, par exemple une angine en cas d'infection de la gorge, une otite en cas d'infection des oreilles, ou bien elle peut passer dans le sang et être à l'origine d'une septicémie</a:t>
            </a:r>
          </a:p>
          <a:p>
            <a:endParaRPr lang="fr-F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r>
              <a:rPr lang="fr-FR" sz="3600" dirty="0" smtClean="0">
                <a:latin typeface="Times New Roman" pitchFamily="18" charset="0"/>
                <a:cs typeface="Times New Roman" pitchFamily="18" charset="0"/>
              </a:rPr>
              <a:t>Deux examens peuvent être prescrits pour détecter une pathologie inflammatoire ou une éventuelle infection:</a:t>
            </a:r>
          </a:p>
          <a:p>
            <a:pPr algn="ctr">
              <a:buNone/>
            </a:pPr>
            <a:r>
              <a:rPr lang="fr-FR" sz="3600" b="1" i="1" dirty="0" smtClean="0">
                <a:latin typeface="Times New Roman" pitchFamily="18" charset="0"/>
                <a:cs typeface="Times New Roman" pitchFamily="18" charset="0"/>
              </a:rPr>
              <a:t>Vitesse de sédimentation</a:t>
            </a:r>
          </a:p>
          <a:p>
            <a:pPr algn="ctr">
              <a:buNone/>
            </a:pPr>
            <a:r>
              <a:rPr lang="fr-FR" sz="3600" b="1" i="1" dirty="0" smtClean="0">
                <a:latin typeface="Times New Roman" pitchFamily="18" charset="0"/>
                <a:cs typeface="Times New Roman" pitchFamily="18" charset="0"/>
              </a:rPr>
              <a:t>réactive protéine (CRP)</a:t>
            </a:r>
            <a:endParaRPr lang="fr-FR" sz="3600" b="1" i="1" dirty="0">
              <a:latin typeface="Times New Roman" pitchFamily="18" charset="0"/>
              <a:cs typeface="Times New Roman" pitchFamily="18"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714356"/>
            <a:ext cx="8229600" cy="5411807"/>
          </a:xfrm>
        </p:spPr>
        <p:txBody>
          <a:bodyPr>
            <a:normAutofit fontScale="92500"/>
          </a:bodyPr>
          <a:lstStyle/>
          <a:p>
            <a:pPr algn="ctr">
              <a:buNone/>
            </a:pPr>
            <a:r>
              <a:rPr lang="fr-FR" b="1" u="sng" dirty="0" smtClean="0"/>
              <a:t> </a:t>
            </a:r>
            <a:r>
              <a:rPr lang="fr-FR" sz="3900" b="1" i="1" dirty="0" smtClean="0">
                <a:latin typeface="Times New Roman" pitchFamily="18" charset="0"/>
                <a:cs typeface="Times New Roman" pitchFamily="18" charset="0"/>
              </a:rPr>
              <a:t>protéine C-réactive (CRP)</a:t>
            </a:r>
            <a:endParaRPr lang="fr-FR" i="1" dirty="0" smtClean="0"/>
          </a:p>
          <a:p>
            <a:pPr>
              <a:lnSpc>
                <a:spcPct val="150000"/>
              </a:lnSpc>
              <a:buFont typeface="Wingdings" pitchFamily="2" charset="2"/>
              <a:buChar char="Ø"/>
            </a:pPr>
            <a:r>
              <a:rPr lang="fr-FR" sz="2800" dirty="0" smtClean="0">
                <a:latin typeface="Times New Roman" pitchFamily="18" charset="0"/>
                <a:cs typeface="Times New Roman" pitchFamily="18" charset="0"/>
              </a:rPr>
              <a:t>  La CRP est fabriquée par le foie, Son taux dans le sang augmente vite en cas d’infection ou d’inflammation. </a:t>
            </a:r>
          </a:p>
          <a:p>
            <a:pPr>
              <a:lnSpc>
                <a:spcPct val="150000"/>
              </a:lnSpc>
              <a:buFont typeface="Wingdings" pitchFamily="2" charset="2"/>
              <a:buChar char="Ø"/>
            </a:pPr>
            <a:r>
              <a:rPr lang="fr-FR" sz="2800" dirty="0" smtClean="0">
                <a:latin typeface="Times New Roman" pitchFamily="18" charset="0"/>
                <a:cs typeface="Times New Roman" pitchFamily="18" charset="0"/>
              </a:rPr>
              <a:t>Il diminue ensuite en cas d’amélioration, plus rapidement que la vitesse de sédimentation. Habituellement, la CRP se situe en dessous de 6 mg/l.</a:t>
            </a:r>
          </a:p>
          <a:p>
            <a:pPr>
              <a:lnSpc>
                <a:spcPct val="150000"/>
              </a:lnSpc>
              <a:buFont typeface="Wingdings" pitchFamily="2" charset="2"/>
              <a:buChar char="Ø"/>
            </a:pPr>
            <a:r>
              <a:rPr lang="fr-FR" sz="2800" dirty="0" smtClean="0">
                <a:latin typeface="Times New Roman" pitchFamily="18" charset="0"/>
                <a:cs typeface="Times New Roman" pitchFamily="18" charset="0"/>
              </a:rPr>
              <a:t> L’obésité, l’alcool et le tabac vont entraîner une augmentation de la CRP en dehors de toute inflammation</a:t>
            </a:r>
            <a:endParaRPr lang="fr-FR" sz="2800" dirty="0">
              <a:latin typeface="Times New Roman" pitchFamily="18" charset="0"/>
              <a:cs typeface="Times New Roman"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txBody>
          <a:bodyPr>
            <a:normAutofit/>
          </a:bodyPr>
          <a:lstStyle/>
          <a:p>
            <a:pPr algn="ctr"/>
            <a:r>
              <a:rPr lang="fr-FR" b="1" dirty="0" smtClean="0">
                <a:solidFill>
                  <a:srgbClr val="FF0000"/>
                </a:solidFill>
                <a:latin typeface="Times New Roman" pitchFamily="18" charset="0"/>
                <a:cs typeface="Times New Roman" pitchFamily="18" charset="0"/>
              </a:rPr>
              <a:t>un taux élevé de protéine C réactive ?</a:t>
            </a:r>
          </a:p>
          <a:p>
            <a:r>
              <a:rPr lang="fr-FR" dirty="0" smtClean="0">
                <a:latin typeface="Times New Roman" pitchFamily="18" charset="0"/>
                <a:cs typeface="Times New Roman" pitchFamily="18" charset="0"/>
              </a:rPr>
              <a:t>Un taux de protéine C réactive supérieur à 6 mg/L peut avoir plusieurs origines.</a:t>
            </a:r>
          </a:p>
          <a:p>
            <a:r>
              <a:rPr lang="fr-FR" dirty="0" smtClean="0">
                <a:latin typeface="Times New Roman" pitchFamily="18" charset="0"/>
                <a:cs typeface="Times New Roman" pitchFamily="18" charset="0"/>
              </a:rPr>
              <a:t> Il peut être provoqué par une infection virale ou bactérienne (hépatite, méningite), une maladie rhumatismale (arthrite, polyarthrite rhumatoïde), une affection intestinale chronique  ou une tumeur maligne </a:t>
            </a:r>
          </a:p>
          <a:p>
            <a:r>
              <a:rPr lang="fr-FR" dirty="0" smtClean="0">
                <a:latin typeface="Times New Roman" pitchFamily="18" charset="0"/>
                <a:cs typeface="Times New Roman" pitchFamily="18" charset="0"/>
              </a:rPr>
              <a:t> un infarctus du myocarde  est parfois responsable d’une augmentation du taux de CRP.</a:t>
            </a:r>
          </a:p>
          <a:p>
            <a:endParaRPr lang="fr-F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i="1" dirty="0" smtClean="0">
                <a:solidFill>
                  <a:srgbClr val="FF0000"/>
                </a:solidFill>
                <a:latin typeface="Times New Roman" pitchFamily="18" charset="0"/>
                <a:cs typeface="Times New Roman" pitchFamily="18" charset="0"/>
              </a:rPr>
              <a:t>La vitesse de sédimentation</a:t>
            </a:r>
            <a:r>
              <a:rPr lang="fr-FR" dirty="0" smtClean="0"/>
              <a:t> </a:t>
            </a:r>
            <a:endParaRPr lang="fr-FR" dirty="0"/>
          </a:p>
        </p:txBody>
      </p:sp>
      <p:sp>
        <p:nvSpPr>
          <p:cNvPr id="3" name="Espace réservé du contenu 2"/>
          <p:cNvSpPr>
            <a:spLocks noGrp="1"/>
          </p:cNvSpPr>
          <p:nvPr>
            <p:ph idx="1"/>
          </p:nvPr>
        </p:nvSpPr>
        <p:spPr/>
        <p:txBody>
          <a:bodyPr>
            <a:normAutofit/>
          </a:bodyPr>
          <a:lstStyle/>
          <a:p>
            <a:r>
              <a:rPr lang="fr-FR" sz="2400" dirty="0" smtClean="0">
                <a:latin typeface="Times New Roman" pitchFamily="18" charset="0"/>
                <a:cs typeface="Times New Roman" pitchFamily="18" charset="0"/>
              </a:rPr>
              <a:t>est un test qui mesure le </a:t>
            </a:r>
            <a:r>
              <a:rPr lang="fr-FR" sz="2400" b="1" dirty="0" smtClean="0">
                <a:latin typeface="Times New Roman" pitchFamily="18" charset="0"/>
                <a:cs typeface="Times New Roman" pitchFamily="18" charset="0"/>
              </a:rPr>
              <a:t>taux de sédimentation</a:t>
            </a:r>
            <a:r>
              <a:rPr lang="fr-FR" sz="2400" dirty="0" smtClean="0">
                <a:latin typeface="Times New Roman" pitchFamily="18" charset="0"/>
                <a:cs typeface="Times New Roman" pitchFamily="18" charset="0"/>
              </a:rPr>
              <a:t>, ou </a:t>
            </a:r>
            <a:r>
              <a:rPr lang="fr-FR" sz="2400" b="1" dirty="0" smtClean="0">
                <a:latin typeface="Times New Roman" pitchFamily="18" charset="0"/>
                <a:cs typeface="Times New Roman" pitchFamily="18" charset="0"/>
              </a:rPr>
              <a:t>chute libre des globules rouges</a:t>
            </a:r>
            <a:r>
              <a:rPr lang="fr-FR" sz="2400" dirty="0" smtClean="0">
                <a:latin typeface="Times New Roman" pitchFamily="18" charset="0"/>
                <a:cs typeface="Times New Roman" pitchFamily="18" charset="0"/>
              </a:rPr>
              <a:t>(</a:t>
            </a:r>
            <a:r>
              <a:rPr lang="fr-FR" sz="2400" b="1" dirty="0" smtClean="0">
                <a:latin typeface="Times New Roman" pitchFamily="18" charset="0"/>
                <a:cs typeface="Times New Roman" pitchFamily="18" charset="0"/>
              </a:rPr>
              <a:t>hématies</a:t>
            </a:r>
            <a:r>
              <a:rPr lang="fr-FR" sz="2400" dirty="0" smtClean="0">
                <a:latin typeface="Times New Roman" pitchFamily="18" charset="0"/>
                <a:cs typeface="Times New Roman" pitchFamily="18" charset="0"/>
              </a:rPr>
              <a:t>) dans un échantillon de sang laissé dans un tube vertical, au bout d’une</a:t>
            </a:r>
            <a:r>
              <a:rPr lang="fr-FR" sz="2800" dirty="0" smtClean="0">
                <a:latin typeface="Times New Roman" pitchFamily="18" charset="0"/>
                <a:cs typeface="Times New Roman" pitchFamily="18" charset="0"/>
              </a:rPr>
              <a:t> a deux heures </a:t>
            </a:r>
          </a:p>
          <a:p>
            <a:r>
              <a:rPr lang="fr-FR" sz="2800" dirty="0" smtClean="0">
                <a:latin typeface="Times New Roman" pitchFamily="18" charset="0"/>
                <a:cs typeface="Times New Roman" pitchFamily="18" charset="0"/>
              </a:rPr>
              <a:t>La vitesse de sédimentation s’obtient par un prélèvement sanguin  effectué sur un anticoagulant (citrate de sodium). Elle est mesurée à deux moments : une heure et deux heures après le prélèvement. La VS est mesurée en millimètres de dépôts.</a:t>
            </a:r>
          </a:p>
          <a:p>
            <a:endParaRPr lang="fr-FR" sz="2800" dirty="0">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pPr algn="l"/>
            <a:r>
              <a:rPr lang="fr-FR" b="1" i="1" u="sng" dirty="0" smtClean="0">
                <a:solidFill>
                  <a:srgbClr val="0000CC"/>
                </a:solidFill>
                <a:latin typeface="Times New Roman" pitchFamily="18" charset="0"/>
                <a:cs typeface="Times New Roman" pitchFamily="18" charset="0"/>
              </a:rPr>
              <a:t/>
            </a:r>
            <a:br>
              <a:rPr lang="fr-FR" b="1" i="1" u="sng" dirty="0" smtClean="0">
                <a:solidFill>
                  <a:srgbClr val="0000CC"/>
                </a:solidFill>
                <a:latin typeface="Times New Roman" pitchFamily="18" charset="0"/>
                <a:cs typeface="Times New Roman" pitchFamily="18" charset="0"/>
              </a:rPr>
            </a:br>
            <a:r>
              <a:rPr lang="fr-FR" b="1" i="1" u="sng" dirty="0" smtClean="0">
                <a:solidFill>
                  <a:srgbClr val="0000CC"/>
                </a:solidFill>
                <a:latin typeface="Times New Roman" pitchFamily="18" charset="0"/>
                <a:cs typeface="Times New Roman" pitchFamily="18" charset="0"/>
              </a:rPr>
              <a:t>Généralités: </a:t>
            </a:r>
            <a:br>
              <a:rPr lang="fr-FR" b="1" i="1" u="sng" dirty="0" smtClean="0">
                <a:solidFill>
                  <a:srgbClr val="0000CC"/>
                </a:solidFill>
                <a:latin typeface="Times New Roman" pitchFamily="18" charset="0"/>
                <a:cs typeface="Times New Roman" pitchFamily="18" charset="0"/>
              </a:rPr>
            </a:br>
            <a:endParaRPr lang="fr-FR" dirty="0"/>
          </a:p>
        </p:txBody>
      </p:sp>
      <p:sp>
        <p:nvSpPr>
          <p:cNvPr id="3" name="Espace réservé du contenu 2"/>
          <p:cNvSpPr>
            <a:spLocks noGrp="1"/>
          </p:cNvSpPr>
          <p:nvPr>
            <p:ph idx="1"/>
          </p:nvPr>
        </p:nvSpPr>
        <p:spPr/>
        <p:txBody>
          <a:bodyPr>
            <a:normAutofit fontScale="92500" lnSpcReduction="20000"/>
          </a:bodyPr>
          <a:lstStyle/>
          <a:p>
            <a:r>
              <a:rPr lang="fr-FR" dirty="0">
                <a:latin typeface="Times New Roman" pitchFamily="18" charset="0"/>
                <a:cs typeface="Times New Roman" pitchFamily="18" charset="0"/>
              </a:rPr>
              <a:t>Le système ABO est défini par :</a:t>
            </a:r>
          </a:p>
          <a:p>
            <a:r>
              <a:rPr lang="fr-FR" dirty="0" smtClean="0">
                <a:latin typeface="Times New Roman" pitchFamily="18" charset="0"/>
                <a:cs typeface="Times New Roman" pitchFamily="18" charset="0"/>
              </a:rPr>
              <a:t> </a:t>
            </a:r>
            <a:r>
              <a:rPr lang="fr-FR" dirty="0">
                <a:latin typeface="Times New Roman" pitchFamily="18" charset="0"/>
                <a:cs typeface="Times New Roman" pitchFamily="18" charset="0"/>
              </a:rPr>
              <a:t>la présence à la surface des globules rouges :</a:t>
            </a:r>
          </a:p>
          <a:p>
            <a:r>
              <a:rPr lang="fr-FR" dirty="0">
                <a:latin typeface="Times New Roman" pitchFamily="18" charset="0"/>
                <a:cs typeface="Times New Roman" pitchFamily="18" charset="0"/>
              </a:rPr>
              <a:t>– soit d’un antigène A (groupe A),</a:t>
            </a:r>
          </a:p>
          <a:p>
            <a:r>
              <a:rPr lang="fr-FR" dirty="0">
                <a:latin typeface="Times New Roman" pitchFamily="18" charset="0"/>
                <a:cs typeface="Times New Roman" pitchFamily="18" charset="0"/>
              </a:rPr>
              <a:t>– soit d’un antigène B (groupe B),</a:t>
            </a:r>
          </a:p>
          <a:p>
            <a:r>
              <a:rPr lang="fr-FR" dirty="0">
                <a:latin typeface="Times New Roman" pitchFamily="18" charset="0"/>
                <a:cs typeface="Times New Roman" pitchFamily="18" charset="0"/>
              </a:rPr>
              <a:t>– soit des deux (groupe AB),</a:t>
            </a:r>
          </a:p>
          <a:p>
            <a:r>
              <a:rPr lang="fr-FR" dirty="0">
                <a:latin typeface="Times New Roman" pitchFamily="18" charset="0"/>
                <a:cs typeface="Times New Roman" pitchFamily="18" charset="0"/>
              </a:rPr>
              <a:t>– soit encore d’aucun d’entre eux (groupe O) ;</a:t>
            </a:r>
          </a:p>
          <a:p>
            <a:r>
              <a:rPr lang="fr-FR" dirty="0">
                <a:latin typeface="Times New Roman" pitchFamily="18" charset="0"/>
                <a:cs typeface="Times New Roman" pitchFamily="18" charset="0"/>
              </a:rPr>
              <a:t>• la présence dans le sérum de l’anticorps naturel </a:t>
            </a:r>
            <a:r>
              <a:rPr lang="fr-FR" dirty="0" err="1">
                <a:latin typeface="Times New Roman" pitchFamily="18" charset="0"/>
                <a:cs typeface="Times New Roman" pitchFamily="18" charset="0"/>
              </a:rPr>
              <a:t>anti-A</a:t>
            </a:r>
            <a:r>
              <a:rPr lang="fr-FR" dirty="0">
                <a:latin typeface="Times New Roman" pitchFamily="18" charset="0"/>
                <a:cs typeface="Times New Roman" pitchFamily="18" charset="0"/>
              </a:rPr>
              <a:t> ou </a:t>
            </a:r>
            <a:r>
              <a:rPr lang="fr-FR" dirty="0" err="1" smtClean="0">
                <a:latin typeface="Times New Roman" pitchFamily="18" charset="0"/>
                <a:cs typeface="Times New Roman" pitchFamily="18" charset="0"/>
              </a:rPr>
              <a:t>anti-B</a:t>
            </a:r>
            <a:r>
              <a:rPr lang="fr-FR" dirty="0">
                <a:latin typeface="Times New Roman" pitchFamily="18" charset="0"/>
                <a:cs typeface="Times New Roman" pitchFamily="18" charset="0"/>
              </a:rPr>
              <a:t> </a:t>
            </a:r>
            <a:r>
              <a:rPr lang="fr-FR" dirty="0" smtClean="0">
                <a:latin typeface="Times New Roman" pitchFamily="18" charset="0"/>
                <a:cs typeface="Times New Roman" pitchFamily="18" charset="0"/>
              </a:rPr>
              <a:t>correspondant </a:t>
            </a:r>
            <a:r>
              <a:rPr lang="fr-FR" dirty="0">
                <a:latin typeface="Times New Roman" pitchFamily="18" charset="0"/>
                <a:cs typeface="Times New Roman" pitchFamily="18" charset="0"/>
              </a:rPr>
              <a:t>à l’antigène absent des globules rouges.</a:t>
            </a:r>
          </a:p>
          <a:p>
            <a:r>
              <a:rPr lang="fr-FR" dirty="0">
                <a:latin typeface="Times New Roman" pitchFamily="18" charset="0"/>
                <a:cs typeface="Times New Roman" pitchFamily="18" charset="0"/>
              </a:rPr>
              <a:t>Son schéma est le suivant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r>
              <a:rPr lang="fr-FR" b="1" i="1" dirty="0" smtClean="0">
                <a:solidFill>
                  <a:srgbClr val="FF0000"/>
                </a:solidFill>
                <a:latin typeface="Times New Roman" pitchFamily="18" charset="0"/>
                <a:cs typeface="Times New Roman" pitchFamily="18" charset="0"/>
              </a:rPr>
              <a:t>Valeurs usuelles : 1 heure </a:t>
            </a:r>
          </a:p>
          <a:p>
            <a:r>
              <a:rPr lang="fr-FR" dirty="0" smtClean="0"/>
              <a:t>Chez l’homme: 4-8 mm </a:t>
            </a:r>
          </a:p>
          <a:p>
            <a:r>
              <a:rPr lang="fr-FR" dirty="0" smtClean="0"/>
              <a:t>Chez la femme:  3-6 mm</a:t>
            </a:r>
          </a:p>
          <a:p>
            <a:r>
              <a:rPr lang="fr-FR" dirty="0" smtClean="0"/>
              <a:t>La 2 heures:</a:t>
            </a:r>
          </a:p>
          <a:p>
            <a:r>
              <a:rPr lang="fr-FR" dirty="0" smtClean="0"/>
              <a:t>VS ˂ 20 mm</a:t>
            </a:r>
            <a:endParaRPr lang="fr-F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93" descr="E:\DOCUMENTS\private\mon année\MON STAGE\stage joel\1er jour\IMG_20131222_093651.jpg"/>
          <p:cNvPicPr/>
          <p:nvPr/>
        </p:nvPicPr>
        <p:blipFill>
          <a:blip r:embed="rId2"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0" y="0"/>
            <a:ext cx="9144000" cy="6857999"/>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cap="all" dirty="0" smtClean="0">
                <a:latin typeface="Times New Roman" pitchFamily="18" charset="0"/>
                <a:cs typeface="Times New Roman" pitchFamily="18" charset="0"/>
              </a:rPr>
              <a:t/>
            </a:r>
            <a:br>
              <a:rPr lang="fr-FR" cap="all" dirty="0" smtClean="0">
                <a:latin typeface="Times New Roman" pitchFamily="18" charset="0"/>
                <a:cs typeface="Times New Roman" pitchFamily="18" charset="0"/>
              </a:rPr>
            </a:br>
            <a:r>
              <a:rPr lang="fr-FR" b="1" cap="all" dirty="0" smtClean="0">
                <a:latin typeface="Times New Roman" pitchFamily="18" charset="0"/>
                <a:cs typeface="Times New Roman" pitchFamily="18" charset="0"/>
              </a:rPr>
              <a:t>VARIATIONS PHYSIOLOGIQUES</a:t>
            </a:r>
            <a:r>
              <a:rPr lang="fr-FR" cap="all" dirty="0" smtClean="0"/>
              <a:t/>
            </a:r>
            <a:br>
              <a:rPr lang="fr-FR" cap="all" dirty="0" smtClean="0"/>
            </a:br>
            <a:endParaRPr lang="fr-FR" dirty="0"/>
          </a:p>
        </p:txBody>
      </p:sp>
      <p:sp>
        <p:nvSpPr>
          <p:cNvPr id="3" name="Espace réservé du contenu 2"/>
          <p:cNvSpPr>
            <a:spLocks noGrp="1"/>
          </p:cNvSpPr>
          <p:nvPr>
            <p:ph idx="1"/>
          </p:nvPr>
        </p:nvSpPr>
        <p:spPr/>
        <p:txBody>
          <a:bodyPr/>
          <a:lstStyle/>
          <a:p>
            <a:r>
              <a:rPr lang="fr-FR" dirty="0" smtClean="0">
                <a:latin typeface="Times New Roman" pitchFamily="18" charset="0"/>
                <a:cs typeface="Times New Roman" pitchFamily="18" charset="0"/>
              </a:rPr>
              <a:t>La vitesse de sédimentation est accélérée de manière normale avec l'âge et au cours de la grossesse. Les œstrogènes peuvent augmenter la VS. </a:t>
            </a:r>
            <a:br>
              <a:rPr lang="fr-FR" dirty="0" smtClean="0">
                <a:latin typeface="Times New Roman" pitchFamily="18" charset="0"/>
                <a:cs typeface="Times New Roman" pitchFamily="18" charset="0"/>
              </a:rPr>
            </a:br>
            <a:r>
              <a:rPr lang="fr-FR" dirty="0" smtClean="0">
                <a:latin typeface="Times New Roman" pitchFamily="18" charset="0"/>
                <a:cs typeface="Times New Roman" pitchFamily="18" charset="0"/>
              </a:rPr>
              <a:t>Les médicaments anti inflammatoires peuvent augmenter diminue  la vitesse de sédimentation. </a:t>
            </a:r>
            <a:endParaRPr lang="fr-FR" dirty="0">
              <a:latin typeface="Times New Roman" pitchFamily="18" charset="0"/>
              <a:cs typeface="Times New Roman"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latin typeface="Times New Roman" pitchFamily="18" charset="0"/>
                <a:cs typeface="Times New Roman" pitchFamily="18" charset="0"/>
              </a:rPr>
              <a:t/>
            </a:r>
            <a:br>
              <a:rPr lang="fr-FR" dirty="0" smtClean="0">
                <a:latin typeface="Times New Roman" pitchFamily="18" charset="0"/>
                <a:cs typeface="Times New Roman" pitchFamily="18" charset="0"/>
              </a:rPr>
            </a:br>
            <a:r>
              <a:rPr lang="fr-FR" sz="4000" b="1" i="1" dirty="0" smtClean="0">
                <a:solidFill>
                  <a:srgbClr val="FF0000"/>
                </a:solidFill>
                <a:latin typeface="Times New Roman" pitchFamily="18" charset="0"/>
                <a:cs typeface="Times New Roman" pitchFamily="18" charset="0"/>
              </a:rPr>
              <a:t>Augmentation de la vitesse de sédimentation</a:t>
            </a:r>
            <a:r>
              <a:rPr lang="fr-FR" dirty="0" smtClean="0"/>
              <a:t/>
            </a:r>
            <a:br>
              <a:rPr lang="fr-FR" dirty="0" smtClean="0"/>
            </a:br>
            <a:endParaRPr lang="fr-FR" dirty="0"/>
          </a:p>
        </p:txBody>
      </p:sp>
      <p:sp>
        <p:nvSpPr>
          <p:cNvPr id="3" name="Espace réservé du contenu 2"/>
          <p:cNvSpPr>
            <a:spLocks noGrp="1"/>
          </p:cNvSpPr>
          <p:nvPr>
            <p:ph idx="1"/>
          </p:nvPr>
        </p:nvSpPr>
        <p:spPr/>
        <p:txBody>
          <a:bodyPr>
            <a:normAutofit lnSpcReduction="10000"/>
          </a:bodyPr>
          <a:lstStyle/>
          <a:p>
            <a:r>
              <a:rPr lang="fr-FR" dirty="0" smtClean="0">
                <a:latin typeface="Times New Roman" pitchFamily="18" charset="0"/>
                <a:cs typeface="Times New Roman" pitchFamily="18" charset="0"/>
              </a:rPr>
              <a:t>Une modification de la VS n'est pas spécifique d'une maladie particulière. </a:t>
            </a:r>
          </a:p>
          <a:p>
            <a:r>
              <a:rPr lang="fr-FR" dirty="0" smtClean="0">
                <a:latin typeface="Times New Roman" pitchFamily="18" charset="0"/>
                <a:cs typeface="Times New Roman" pitchFamily="18" charset="0"/>
              </a:rPr>
              <a:t>La vitesse de sédimentation est augmentée et accélérée dans plusieurs maladies telles que les infections bactériennes, les parasitoses, l'anémie, l'obésité, l'hypercholestérolémie, l'hypertriglycéridémie, les maladies inflammatoires, l'Insuffisance rénale ou l'insuffisance cardiaque, certains cancers</a:t>
            </a:r>
            <a:endParaRPr lang="fr-FR" dirty="0">
              <a:latin typeface="Times New Roman" pitchFamily="18" charset="0"/>
              <a:cs typeface="Times New Roman" pitchFamily="18"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i="1" dirty="0" smtClean="0">
                <a:solidFill>
                  <a:srgbClr val="FF0000"/>
                </a:solidFill>
              </a:rPr>
              <a:t/>
            </a:r>
            <a:br>
              <a:rPr lang="fr-FR" b="1" i="1" dirty="0" smtClean="0">
                <a:solidFill>
                  <a:srgbClr val="FF0000"/>
                </a:solidFill>
              </a:rPr>
            </a:br>
            <a:r>
              <a:rPr lang="fr-FR" b="1" i="1" dirty="0" smtClean="0">
                <a:solidFill>
                  <a:srgbClr val="FF0000"/>
                </a:solidFill>
                <a:latin typeface="Times New Roman" pitchFamily="18" charset="0"/>
                <a:cs typeface="Times New Roman" pitchFamily="18" charset="0"/>
              </a:rPr>
              <a:t>Vitesse de sédimentation lente</a:t>
            </a:r>
            <a:r>
              <a:rPr lang="fr-FR" b="1" i="1" dirty="0" smtClean="0">
                <a:solidFill>
                  <a:srgbClr val="FF0000"/>
                </a:solidFill>
              </a:rPr>
              <a:t/>
            </a:r>
            <a:br>
              <a:rPr lang="fr-FR" b="1" i="1" dirty="0" smtClean="0">
                <a:solidFill>
                  <a:srgbClr val="FF0000"/>
                </a:solidFill>
              </a:rPr>
            </a:br>
            <a:endParaRPr lang="fr-FR" b="1" i="1" dirty="0">
              <a:solidFill>
                <a:srgbClr val="FF0000"/>
              </a:solidFill>
            </a:endParaRPr>
          </a:p>
        </p:txBody>
      </p:sp>
      <p:sp>
        <p:nvSpPr>
          <p:cNvPr id="3" name="Espace réservé du contenu 2"/>
          <p:cNvSpPr>
            <a:spLocks noGrp="1"/>
          </p:cNvSpPr>
          <p:nvPr>
            <p:ph idx="1"/>
          </p:nvPr>
        </p:nvSpPr>
        <p:spPr/>
        <p:txBody>
          <a:bodyPr/>
          <a:lstStyle/>
          <a:p>
            <a:endParaRPr lang="fr-FR" dirty="0" smtClean="0">
              <a:latin typeface="Times New Roman" pitchFamily="18" charset="0"/>
              <a:cs typeface="Times New Roman" pitchFamily="18" charset="0"/>
            </a:endParaRPr>
          </a:p>
          <a:p>
            <a:r>
              <a:rPr lang="fr-FR" dirty="0" smtClean="0">
                <a:latin typeface="Times New Roman" pitchFamily="18" charset="0"/>
                <a:cs typeface="Times New Roman" pitchFamily="18" charset="0"/>
              </a:rPr>
              <a:t>Les causes d'une baisse de vitesse de sédimentation sont notamment :une anémie hémolytique ou encore des hémoglobinopathies. </a:t>
            </a:r>
            <a:endParaRPr lang="fr-FR" dirty="0">
              <a:latin typeface="Times New Roman" pitchFamily="18" charset="0"/>
              <a:cs typeface="Times New Roman" pitchFamily="18"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lum bright="-10000" contrast="40000"/>
          </a:blip>
          <a:srcRect/>
          <a:stretch>
            <a:fillRect/>
          </a:stretch>
        </p:blipFill>
        <p:spPr bwMode="auto">
          <a:xfrm>
            <a:off x="0" y="0"/>
            <a:ext cx="8929717" cy="6857999"/>
          </a:xfrm>
          <a:prstGeom prst="rect">
            <a:avLst/>
          </a:prstGeom>
          <a:noFill/>
          <a:ln w="9525">
            <a:noFill/>
            <a:miter lim="800000"/>
            <a:headEnd/>
            <a:tailEnd/>
          </a:ln>
          <a:effec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428604"/>
            <a:ext cx="9144000" cy="5214974"/>
          </a:xfrm>
          <a:prstGeom prst="rect">
            <a:avLst/>
          </a:prstGeom>
          <a:noFill/>
          <a:ln w="9525">
            <a:noFill/>
            <a:miter lim="800000"/>
            <a:headEnd/>
            <a:tailEnd/>
          </a:ln>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4800" b="1" i="1" dirty="0" smtClean="0">
                <a:solidFill>
                  <a:srgbClr val="FF0000"/>
                </a:solidFill>
                <a:latin typeface="Times New Roman" pitchFamily="18" charset="0"/>
                <a:cs typeface="Times New Roman" pitchFamily="18" charset="0"/>
              </a:rPr>
              <a:t>Bilan de la crase sanguine </a:t>
            </a:r>
            <a:endParaRPr lang="fr-FR" sz="4800" b="1" i="1" dirty="0">
              <a:solidFill>
                <a:srgbClr val="FF0000"/>
              </a:solidFill>
              <a:latin typeface="Times New Roman" pitchFamily="18" charset="0"/>
              <a:cs typeface="Times New Roman" pitchFamily="18" charset="0"/>
            </a:endParaRPr>
          </a:p>
        </p:txBody>
      </p:sp>
      <p:sp>
        <p:nvSpPr>
          <p:cNvPr id="3" name="Espace réservé du contenu 2"/>
          <p:cNvSpPr>
            <a:spLocks noGrp="1"/>
          </p:cNvSpPr>
          <p:nvPr>
            <p:ph idx="1"/>
          </p:nvPr>
        </p:nvSpPr>
        <p:spPr/>
        <p:txBody>
          <a:bodyPr/>
          <a:lstStyle/>
          <a:p>
            <a:r>
              <a:rPr lang="fr-FR" b="1" dirty="0" smtClean="0">
                <a:latin typeface="Times New Roman" pitchFamily="18" charset="0"/>
                <a:cs typeface="Times New Roman" pitchFamily="18" charset="0"/>
              </a:rPr>
              <a:t>Définition:</a:t>
            </a:r>
          </a:p>
          <a:p>
            <a:r>
              <a:rPr lang="fr-FR" dirty="0" smtClean="0">
                <a:latin typeface="Times New Roman" pitchFamily="18" charset="0"/>
                <a:cs typeface="Times New Roman" pitchFamily="18" charset="0"/>
              </a:rPr>
              <a:t> Ensemble des examens de laboratoire permettant d'explorer le système de coagulation du sang</a:t>
            </a:r>
          </a:p>
          <a:p>
            <a:pPr algn="ctr"/>
            <a:r>
              <a:rPr lang="fr-FR" b="1" i="1" dirty="0" smtClean="0">
                <a:latin typeface="Times New Roman" pitchFamily="18" charset="0"/>
                <a:cs typeface="Times New Roman" pitchFamily="18" charset="0"/>
              </a:rPr>
              <a:t>temps de saignement</a:t>
            </a:r>
          </a:p>
          <a:p>
            <a:pPr algn="ctr"/>
            <a:r>
              <a:rPr lang="fr-FR" b="1" i="1" dirty="0" smtClean="0">
                <a:latin typeface="Times New Roman" pitchFamily="18" charset="0"/>
                <a:cs typeface="Times New Roman" pitchFamily="18" charset="0"/>
              </a:rPr>
              <a:t>taux de prothrombine Tp et INR </a:t>
            </a:r>
          </a:p>
          <a:p>
            <a:pPr algn="ctr"/>
            <a:r>
              <a:rPr lang="fr-FR" b="1" i="1" dirty="0" smtClean="0">
                <a:latin typeface="Times New Roman" pitchFamily="18" charset="0"/>
                <a:cs typeface="Times New Roman" pitchFamily="18" charset="0"/>
              </a:rPr>
              <a:t>temps de céphaline activée TCK, </a:t>
            </a:r>
          </a:p>
          <a:p>
            <a:pPr algn="ctr"/>
            <a:r>
              <a:rPr lang="fr-FR" b="1" i="1" dirty="0" smtClean="0">
                <a:latin typeface="Times New Roman" pitchFamily="18" charset="0"/>
                <a:cs typeface="Times New Roman" pitchFamily="18" charset="0"/>
              </a:rPr>
              <a:t> fibrinogène</a:t>
            </a:r>
            <a:endParaRPr lang="fr-FR" b="1" i="1" dirty="0">
              <a:latin typeface="Times New Roman" pitchFamily="18" charset="0"/>
              <a:cs typeface="Times New Roman"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
            </a:r>
            <a:br>
              <a:rPr lang="fr-FR" dirty="0" smtClean="0"/>
            </a:br>
            <a:r>
              <a:rPr lang="fr-FR" b="1" i="1" dirty="0" smtClean="0">
                <a:latin typeface="Times New Roman" pitchFamily="18" charset="0"/>
                <a:cs typeface="Times New Roman" pitchFamily="18" charset="0"/>
              </a:rPr>
              <a:t>Taux de prothrombine (TP)</a:t>
            </a:r>
            <a:r>
              <a:rPr lang="fr-FR" dirty="0" smtClean="0"/>
              <a:t/>
            </a:r>
            <a:br>
              <a:rPr lang="fr-FR" dirty="0" smtClean="0"/>
            </a:br>
            <a:endParaRPr lang="fr-FR" dirty="0"/>
          </a:p>
        </p:txBody>
      </p:sp>
      <p:sp>
        <p:nvSpPr>
          <p:cNvPr id="3" name="Espace réservé du contenu 2"/>
          <p:cNvSpPr>
            <a:spLocks noGrp="1"/>
          </p:cNvSpPr>
          <p:nvPr>
            <p:ph idx="1"/>
          </p:nvPr>
        </p:nvSpPr>
        <p:spPr>
          <a:xfrm>
            <a:off x="0" y="1600200"/>
            <a:ext cx="9001156" cy="4525963"/>
          </a:xfrm>
        </p:spPr>
        <p:txBody>
          <a:bodyPr/>
          <a:lstStyle/>
          <a:p>
            <a:r>
              <a:rPr lang="fr-FR" dirty="0" smtClean="0">
                <a:latin typeface="Times New Roman" pitchFamily="18" charset="0"/>
                <a:cs typeface="Times New Roman" pitchFamily="18" charset="0"/>
              </a:rPr>
              <a:t>mesure le temps de coagulation d'un plasma sanguin citraté en présence de thromboplastine calcique. </a:t>
            </a:r>
          </a:p>
          <a:p>
            <a:r>
              <a:rPr lang="fr-FR" dirty="0" smtClean="0">
                <a:latin typeface="Times New Roman" pitchFamily="18" charset="0"/>
                <a:cs typeface="Times New Roman" pitchFamily="18" charset="0"/>
              </a:rPr>
              <a:t>Il mesure l’efficacité de plusieurs facteurs qui interviennent dans la coagulation (facteurs VII, V, X et prothrombine). Ce taux est exprimé en pourcentage (ou en secondes) par rapport à un sang témoin.</a:t>
            </a:r>
            <a:endParaRPr lang="fr-FR" dirty="0">
              <a:latin typeface="Times New Roman" pitchFamily="18" charset="0"/>
              <a:cs typeface="Times New Roman" pitchFamily="18"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714356"/>
            <a:ext cx="9144000" cy="6143644"/>
          </a:xfrm>
        </p:spPr>
        <p:txBody>
          <a:bodyPr/>
          <a:lstStyle/>
          <a:p>
            <a:pPr algn="ctr" fontAlgn="base"/>
            <a:r>
              <a:rPr lang="fr-FR" b="1" i="1" dirty="0" smtClean="0">
                <a:solidFill>
                  <a:srgbClr val="FF0000"/>
                </a:solidFill>
                <a:latin typeface="Times New Roman" pitchFamily="18" charset="0"/>
                <a:cs typeface="Times New Roman" pitchFamily="18" charset="0"/>
              </a:rPr>
              <a:t>Pourquoi prescrire un dosage du taux de prothrombine ?</a:t>
            </a:r>
          </a:p>
          <a:p>
            <a:pPr fontAlgn="base">
              <a:lnSpc>
                <a:spcPct val="150000"/>
              </a:lnSpc>
            </a:pPr>
            <a:r>
              <a:rPr lang="fr-FR" dirty="0" smtClean="0">
                <a:latin typeface="Times New Roman" pitchFamily="18" charset="0"/>
                <a:cs typeface="Times New Roman" pitchFamily="18" charset="0"/>
              </a:rPr>
              <a:t>Le dosage du taux de prothrombine est prescrit en cas de troubles hémorragiques afin d’évaluer la coagulation sanguine du patient. </a:t>
            </a:r>
          </a:p>
          <a:p>
            <a:pPr fontAlgn="base">
              <a:lnSpc>
                <a:spcPct val="150000"/>
              </a:lnSpc>
            </a:pPr>
            <a:r>
              <a:rPr lang="fr-FR" dirty="0" smtClean="0">
                <a:latin typeface="Times New Roman" pitchFamily="18" charset="0"/>
                <a:cs typeface="Times New Roman" pitchFamily="18" charset="0"/>
              </a:rPr>
              <a:t>Cet examen est également demandé pour vérifier l’efficacité d’un traitement anticoagulant par antivitamines K (AVK).</a:t>
            </a:r>
          </a:p>
          <a:p>
            <a:endParaRPr lang="fr-F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p:cNvPicPr>
            <a:picLocks noChangeAspect="1" noChangeArrowheads="1"/>
          </p:cNvPicPr>
          <p:nvPr/>
        </p:nvPicPr>
        <p:blipFill>
          <a:blip r:embed="rId2"/>
          <a:srcRect/>
          <a:stretch>
            <a:fillRect/>
          </a:stretch>
        </p:blipFill>
        <p:spPr bwMode="auto">
          <a:xfrm>
            <a:off x="0" y="0"/>
            <a:ext cx="5143504" cy="6858000"/>
          </a:xfrm>
          <a:prstGeom prst="rect">
            <a:avLst/>
          </a:prstGeom>
          <a:noFill/>
          <a:ln w="9525">
            <a:noFill/>
            <a:miter lim="800000"/>
            <a:headEnd/>
            <a:tailEnd/>
          </a:ln>
          <a:effectLst/>
        </p:spPr>
      </p:pic>
      <p:pic>
        <p:nvPicPr>
          <p:cNvPr id="83971" name="Picture 3"/>
          <p:cNvPicPr>
            <a:picLocks noChangeAspect="1" noChangeArrowheads="1"/>
          </p:cNvPicPr>
          <p:nvPr/>
        </p:nvPicPr>
        <p:blipFill>
          <a:blip r:embed="rId3"/>
          <a:srcRect/>
          <a:stretch>
            <a:fillRect/>
          </a:stretch>
        </p:blipFill>
        <p:spPr bwMode="auto">
          <a:xfrm>
            <a:off x="4929190" y="0"/>
            <a:ext cx="4214810" cy="6858000"/>
          </a:xfrm>
          <a:prstGeom prst="rect">
            <a:avLst/>
          </a:prstGeom>
          <a:noFill/>
          <a:ln w="9525">
            <a:noFill/>
            <a:miter lim="800000"/>
            <a:headEnd/>
            <a:tailEnd/>
          </a:ln>
          <a:effec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i="1" dirty="0" smtClean="0">
                <a:latin typeface="Times New Roman" pitchFamily="18" charset="0"/>
                <a:cs typeface="Times New Roman" pitchFamily="18" charset="0"/>
              </a:rPr>
              <a:t>Prélèvement</a:t>
            </a:r>
            <a:r>
              <a:rPr lang="fr-FR" dirty="0" smtClean="0"/>
              <a:t> </a:t>
            </a:r>
            <a:endParaRPr lang="fr-FR" dirty="0"/>
          </a:p>
        </p:txBody>
      </p:sp>
      <p:sp>
        <p:nvSpPr>
          <p:cNvPr id="3" name="Espace réservé du contenu 2"/>
          <p:cNvSpPr>
            <a:spLocks noGrp="1"/>
          </p:cNvSpPr>
          <p:nvPr>
            <p:ph idx="1"/>
          </p:nvPr>
        </p:nvSpPr>
        <p:spPr/>
        <p:txBody>
          <a:bodyPr>
            <a:normAutofit fontScale="92500" lnSpcReduction="10000"/>
          </a:bodyPr>
          <a:lstStyle/>
          <a:p>
            <a:r>
              <a:rPr lang="fr-FR" dirty="0" smtClean="0">
                <a:latin typeface="Times New Roman" pitchFamily="18" charset="0"/>
                <a:cs typeface="Times New Roman" pitchFamily="18" charset="0"/>
              </a:rPr>
              <a:t>Le prélèvement sanguin se fait au niveau du pli du coude. Le sang est prélevé sur tube citraté à 3,8 % (1 volume/9 volumes sang).</a:t>
            </a:r>
          </a:p>
          <a:p>
            <a:pPr algn="ctr" fontAlgn="base"/>
            <a:r>
              <a:rPr lang="fr-FR" b="1" i="1" cap="all" dirty="0" smtClean="0">
                <a:latin typeface="Times New Roman" pitchFamily="18" charset="0"/>
                <a:cs typeface="Times New Roman" pitchFamily="18" charset="0"/>
              </a:rPr>
              <a:t>RÉSULTATS NORMAUX</a:t>
            </a:r>
          </a:p>
          <a:p>
            <a:pPr fontAlgn="base"/>
            <a:r>
              <a:rPr lang="fr-FR" dirty="0" smtClean="0">
                <a:latin typeface="Times New Roman" pitchFamily="18" charset="0"/>
                <a:cs typeface="Times New Roman" pitchFamily="18" charset="0"/>
              </a:rPr>
              <a:t>Le taux normal de prothrombine doit être compris entre 70 et 100 % et l’INR doit être égal à 1.</a:t>
            </a:r>
          </a:p>
          <a:p>
            <a:pPr fontAlgn="base"/>
            <a:r>
              <a:rPr lang="fr-FR" dirty="0" smtClean="0">
                <a:latin typeface="Times New Roman" pitchFamily="18" charset="0"/>
                <a:cs typeface="Times New Roman" pitchFamily="18" charset="0"/>
              </a:rPr>
              <a:t>Chez les patients sous anticoagulant par antivitamine K, le traitement est jugée efficace quand l’INR est compris entre 2 et 4,5, soit un taux de prothrombine d’environ 20 à 40 %.</a:t>
            </a:r>
          </a:p>
          <a:p>
            <a:endParaRPr lang="fr-F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a:xfrm>
            <a:off x="0" y="1600200"/>
            <a:ext cx="9144000" cy="5043510"/>
          </a:xfrm>
        </p:spPr>
        <p:txBody>
          <a:bodyPr>
            <a:normAutofit/>
          </a:bodyPr>
          <a:lstStyle/>
          <a:p>
            <a:pPr algn="ctr"/>
            <a:r>
              <a:rPr lang="fr-FR" b="1" dirty="0" smtClean="0">
                <a:solidFill>
                  <a:srgbClr val="FF0000"/>
                </a:solidFill>
                <a:latin typeface="Times New Roman" pitchFamily="18" charset="0"/>
                <a:cs typeface="Times New Roman" pitchFamily="18" charset="0"/>
              </a:rPr>
              <a:t>Mesure de l'INR</a:t>
            </a:r>
          </a:p>
          <a:p>
            <a:pPr algn="ctr"/>
            <a:r>
              <a:rPr lang="fr-FR" dirty="0" smtClean="0">
                <a:latin typeface="Times New Roman" pitchFamily="18" charset="0"/>
                <a:cs typeface="Times New Roman" pitchFamily="18" charset="0"/>
              </a:rPr>
              <a:t>L'INR (International </a:t>
            </a:r>
            <a:r>
              <a:rPr lang="fr-FR" dirty="0" err="1" smtClean="0">
                <a:latin typeface="Times New Roman" pitchFamily="18" charset="0"/>
                <a:cs typeface="Times New Roman" pitchFamily="18" charset="0"/>
              </a:rPr>
              <a:t>Normalized</a:t>
            </a:r>
            <a:r>
              <a:rPr lang="fr-FR" dirty="0" smtClean="0">
                <a:latin typeface="Times New Roman" pitchFamily="18" charset="0"/>
                <a:cs typeface="Times New Roman" pitchFamily="18" charset="0"/>
              </a:rPr>
              <a:t> Ratio) est un des indicateurs de la coagulation sanguine</a:t>
            </a:r>
            <a:endParaRPr lang="fr-FR" b="1" dirty="0" smtClean="0">
              <a:solidFill>
                <a:srgbClr val="FF0000"/>
              </a:solidFill>
              <a:latin typeface="Times New Roman" pitchFamily="18" charset="0"/>
              <a:cs typeface="Times New Roman" pitchFamily="18" charset="0"/>
            </a:endParaRPr>
          </a:p>
          <a:p>
            <a:pPr>
              <a:lnSpc>
                <a:spcPct val="150000"/>
              </a:lnSpc>
            </a:pPr>
            <a:r>
              <a:rPr lang="fr-FR" dirty="0" smtClean="0">
                <a:latin typeface="Times New Roman" pitchFamily="18" charset="0"/>
                <a:cs typeface="Times New Roman" pitchFamily="18" charset="0"/>
              </a:rPr>
              <a:t>La mesure de l'INR est prescrite à des patients qui ont un traitement anticoagulant par antivitamine K</a:t>
            </a:r>
            <a:br>
              <a:rPr lang="fr-FR" dirty="0" smtClean="0">
                <a:latin typeface="Times New Roman" pitchFamily="18" charset="0"/>
                <a:cs typeface="Times New Roman" pitchFamily="18" charset="0"/>
              </a:rPr>
            </a:br>
            <a:r>
              <a:rPr lang="fr-FR" dirty="0" smtClean="0">
                <a:latin typeface="Times New Roman" pitchFamily="18" charset="0"/>
                <a:cs typeface="Times New Roman" pitchFamily="18" charset="0"/>
              </a:rPr>
              <a:t>Il n'y a aucun intérêt à prescrire l'INR à une personne qui n'est pas sous AVK (antivitamine K). </a:t>
            </a:r>
            <a:endParaRPr lang="fr-FR" dirty="0">
              <a:latin typeface="Times New Roman" pitchFamily="18" charset="0"/>
              <a:cs typeface="Times New Roman" pitchFamily="18"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fontScale="92500" lnSpcReduction="10000"/>
          </a:bodyPr>
          <a:lstStyle/>
          <a:p>
            <a:pPr algn="ctr"/>
            <a:r>
              <a:rPr lang="fr-FR" b="1" u="sng" dirty="0" smtClean="0">
                <a:solidFill>
                  <a:srgbClr val="FF0000"/>
                </a:solidFill>
                <a:latin typeface="Times New Roman" pitchFamily="18" charset="0"/>
                <a:cs typeface="Times New Roman" pitchFamily="18" charset="0"/>
              </a:rPr>
              <a:t>Temps de quick trop bas : qu'est-ce que cela signifie ?</a:t>
            </a:r>
            <a:endParaRPr lang="fr-FR" dirty="0" smtClean="0">
              <a:solidFill>
                <a:srgbClr val="FF0000"/>
              </a:solidFill>
              <a:latin typeface="Times New Roman" pitchFamily="18" charset="0"/>
              <a:cs typeface="Times New Roman" pitchFamily="18" charset="0"/>
            </a:endParaRPr>
          </a:p>
          <a:p>
            <a:r>
              <a:rPr lang="fr-FR" dirty="0" smtClean="0">
                <a:latin typeface="Times New Roman" pitchFamily="18" charset="0"/>
                <a:cs typeface="Times New Roman" pitchFamily="18" charset="0"/>
              </a:rPr>
              <a:t>Un taux de prothrombine inférieur à 70 % par rapport à un plasma normal peut être induit par plusieurs pathologies :</a:t>
            </a:r>
          </a:p>
          <a:p>
            <a:r>
              <a:rPr lang="fr-FR" dirty="0" smtClean="0">
                <a:latin typeface="Times New Roman" pitchFamily="18" charset="0"/>
                <a:cs typeface="Times New Roman" pitchFamily="18" charset="0"/>
              </a:rPr>
              <a:t> une insuffisance hépatique, un déficit en facteurs II,V,VII ou X,</a:t>
            </a:r>
          </a:p>
          <a:p>
            <a:r>
              <a:rPr lang="fr-FR" dirty="0" smtClean="0">
                <a:latin typeface="Times New Roman" pitchFamily="18" charset="0"/>
                <a:cs typeface="Times New Roman" pitchFamily="18" charset="0"/>
              </a:rPr>
              <a:t> une malabsorption digestive de la vitamine K une coagulation intravasculaire disséminée, une </a:t>
            </a:r>
            <a:r>
              <a:rPr lang="fr-FR" dirty="0" err="1" smtClean="0">
                <a:latin typeface="Times New Roman" pitchFamily="18" charset="0"/>
                <a:cs typeface="Times New Roman" pitchFamily="18" charset="0"/>
              </a:rPr>
              <a:t>hypofibrinogénémie</a:t>
            </a:r>
            <a:endParaRPr lang="fr-FR" dirty="0" smtClean="0">
              <a:latin typeface="Times New Roman" pitchFamily="18" charset="0"/>
              <a:cs typeface="Times New Roman" pitchFamily="18" charset="0"/>
            </a:endParaRPr>
          </a:p>
          <a:p>
            <a:endParaRPr lang="fr-FR"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4800" b="1" i="1" dirty="0" smtClean="0">
                <a:solidFill>
                  <a:srgbClr val="FF0000"/>
                </a:solidFill>
                <a:latin typeface="Times New Roman" pitchFamily="18" charset="0"/>
                <a:cs typeface="Times New Roman" pitchFamily="18" charset="0"/>
              </a:rPr>
              <a:t>Temps de saignement </a:t>
            </a:r>
            <a:endParaRPr lang="fr-FR" sz="4800" b="1" i="1" dirty="0">
              <a:solidFill>
                <a:srgbClr val="FF0000"/>
              </a:solidFill>
              <a:latin typeface="Times New Roman" pitchFamily="18" charset="0"/>
              <a:cs typeface="Times New Roman" pitchFamily="18" charset="0"/>
            </a:endParaRPr>
          </a:p>
        </p:txBody>
      </p:sp>
      <p:sp>
        <p:nvSpPr>
          <p:cNvPr id="3" name="Espace réservé du contenu 2"/>
          <p:cNvSpPr>
            <a:spLocks noGrp="1"/>
          </p:cNvSpPr>
          <p:nvPr>
            <p:ph idx="1"/>
          </p:nvPr>
        </p:nvSpPr>
        <p:spPr>
          <a:xfrm>
            <a:off x="0" y="1285860"/>
            <a:ext cx="9144000" cy="5572140"/>
          </a:xfrm>
        </p:spPr>
        <p:txBody>
          <a:bodyPr>
            <a:normAutofit/>
          </a:bodyPr>
          <a:lstStyle/>
          <a:p>
            <a:pPr>
              <a:lnSpc>
                <a:spcPct val="170000"/>
              </a:lnSpc>
            </a:pPr>
            <a:r>
              <a:rPr lang="fr-FR" dirty="0" smtClean="0">
                <a:latin typeface="Times New Roman" pitchFamily="18" charset="0"/>
                <a:cs typeface="Times New Roman" pitchFamily="18" charset="0"/>
              </a:rPr>
              <a:t> Le temps de saignement ou TS est un examen de l'hémostase primaire, qui correspond à la première phase de la coagulation.</a:t>
            </a:r>
          </a:p>
          <a:p>
            <a:pPr>
              <a:lnSpc>
                <a:spcPct val="170000"/>
              </a:lnSpc>
            </a:pPr>
            <a:r>
              <a:rPr lang="fr-FR" dirty="0" smtClean="0">
                <a:latin typeface="Times New Roman" pitchFamily="18" charset="0"/>
                <a:cs typeface="Times New Roman" pitchFamily="18" charset="0"/>
              </a:rPr>
              <a:t> Il mesure le temps nécessaire à l'arrêt spontané du saignement après une plaie superficielle de la peau.</a:t>
            </a:r>
            <a:br>
              <a:rPr lang="fr-FR" dirty="0" smtClean="0">
                <a:latin typeface="Times New Roman" pitchFamily="18" charset="0"/>
                <a:cs typeface="Times New Roman" pitchFamily="18" charset="0"/>
              </a:rPr>
            </a:br>
            <a:endParaRPr lang="fr-FR" dirty="0" smtClean="0">
              <a:latin typeface="Times New Roman" pitchFamily="18" charset="0"/>
              <a:cs typeface="Times New Roman" pitchFamily="18"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500042"/>
            <a:ext cx="8229600" cy="6357958"/>
          </a:xfrm>
        </p:spPr>
        <p:txBody>
          <a:bodyPr>
            <a:noAutofit/>
          </a:bodyPr>
          <a:lstStyle/>
          <a:p>
            <a:pPr algn="ctr"/>
            <a:r>
              <a:rPr lang="fr-FR" sz="2800" b="1" i="1" dirty="0" smtClean="0">
                <a:latin typeface="Times New Roman" pitchFamily="18" charset="0"/>
                <a:cs typeface="Times New Roman" pitchFamily="18" charset="0"/>
              </a:rPr>
              <a:t>Variation du temps de saignement</a:t>
            </a:r>
          </a:p>
          <a:p>
            <a:r>
              <a:rPr lang="fr-FR" sz="2800" b="1" dirty="0" smtClean="0">
                <a:solidFill>
                  <a:srgbClr val="FF0000"/>
                </a:solidFill>
                <a:latin typeface="Times New Roman" pitchFamily="18" charset="0"/>
                <a:cs typeface="Times New Roman" pitchFamily="18" charset="0"/>
              </a:rPr>
              <a:t>Temps de saignement élevé</a:t>
            </a:r>
          </a:p>
          <a:p>
            <a:r>
              <a:rPr lang="fr-FR" sz="2800" dirty="0" smtClean="0">
                <a:latin typeface="Times New Roman" pitchFamily="18" charset="0"/>
                <a:cs typeface="Times New Roman" pitchFamily="18" charset="0"/>
              </a:rPr>
              <a:t>Il peut arriver que le temps de saignement augmente en cas de:</a:t>
            </a:r>
          </a:p>
          <a:p>
            <a:r>
              <a:rPr lang="fr-FR" sz="2800" dirty="0" smtClean="0">
                <a:latin typeface="Times New Roman" pitchFamily="18" charset="0"/>
                <a:cs typeface="Times New Roman" pitchFamily="18" charset="0"/>
              </a:rPr>
              <a:t> thrombopénie (réduction du nombre des plaquettes dans le sang)</a:t>
            </a:r>
          </a:p>
          <a:p>
            <a:r>
              <a:rPr lang="fr-FR" sz="2800" dirty="0" smtClean="0">
                <a:latin typeface="Times New Roman" pitchFamily="18" charset="0"/>
                <a:cs typeface="Times New Roman" pitchFamily="18" charset="0"/>
              </a:rPr>
              <a:t>de thrombopathie (fonctionnement anormal des plaquettes)</a:t>
            </a:r>
          </a:p>
          <a:p>
            <a:r>
              <a:rPr lang="fr-FR" sz="2800" dirty="0" smtClean="0">
                <a:latin typeface="Times New Roman" pitchFamily="18" charset="0"/>
                <a:cs typeface="Times New Roman" pitchFamily="18" charset="0"/>
              </a:rPr>
              <a:t> de Maladie de Willebrand, </a:t>
            </a:r>
          </a:p>
          <a:p>
            <a:r>
              <a:rPr lang="fr-FR" sz="2800" dirty="0" smtClean="0">
                <a:latin typeface="Times New Roman" pitchFamily="18" charset="0"/>
                <a:cs typeface="Times New Roman" pitchFamily="18" charset="0"/>
              </a:rPr>
              <a:t>d'anémie de grossesse ou de prise d'aspirine </a:t>
            </a:r>
            <a:br>
              <a:rPr lang="fr-FR" sz="2800" dirty="0" smtClean="0">
                <a:latin typeface="Times New Roman" pitchFamily="18" charset="0"/>
                <a:cs typeface="Times New Roman" pitchFamily="18" charset="0"/>
              </a:rPr>
            </a:br>
            <a:r>
              <a:rPr lang="fr-FR" sz="2800" b="1" i="1" dirty="0" smtClean="0">
                <a:solidFill>
                  <a:srgbClr val="FF0000"/>
                </a:solidFill>
                <a:latin typeface="Times New Roman" pitchFamily="18" charset="0"/>
                <a:cs typeface="Times New Roman" pitchFamily="18" charset="0"/>
              </a:rPr>
              <a:t>Temps de saignement bas</a:t>
            </a:r>
          </a:p>
          <a:p>
            <a:r>
              <a:rPr lang="fr-FR" sz="2800" dirty="0" smtClean="0">
                <a:latin typeface="Times New Roman" pitchFamily="18" charset="0"/>
                <a:cs typeface="Times New Roman" pitchFamily="18" charset="0"/>
              </a:rPr>
              <a:t>Le temps de saignement est moins long chez</a:t>
            </a:r>
            <a:endParaRPr lang="fr-FR" sz="2800" dirty="0">
              <a:latin typeface="Times New Roman" pitchFamily="18" charset="0"/>
              <a:cs typeface="Times New Roman" pitchFamily="18"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
            </a:r>
            <a:br>
              <a:rPr lang="fr-FR" dirty="0" smtClean="0"/>
            </a:br>
            <a:r>
              <a:rPr lang="fr-FR" sz="6000" b="1" i="1" dirty="0" smtClean="0">
                <a:solidFill>
                  <a:srgbClr val="FF0000"/>
                </a:solidFill>
                <a:latin typeface="Times New Roman" pitchFamily="18" charset="0"/>
                <a:cs typeface="Times New Roman" pitchFamily="18" charset="0"/>
              </a:rPr>
              <a:t>Fibrinogène</a:t>
            </a:r>
            <a:r>
              <a:rPr lang="fr-FR" dirty="0" smtClean="0"/>
              <a:t/>
            </a:r>
            <a:br>
              <a:rPr lang="fr-FR" dirty="0" smtClean="0"/>
            </a:br>
            <a:endParaRPr lang="fr-FR" dirty="0"/>
          </a:p>
        </p:txBody>
      </p:sp>
      <p:sp>
        <p:nvSpPr>
          <p:cNvPr id="3" name="Espace réservé du contenu 2"/>
          <p:cNvSpPr>
            <a:spLocks noGrp="1"/>
          </p:cNvSpPr>
          <p:nvPr>
            <p:ph idx="1"/>
          </p:nvPr>
        </p:nvSpPr>
        <p:spPr/>
        <p:txBody>
          <a:bodyPr>
            <a:normAutofit fontScale="92500" lnSpcReduction="10000"/>
          </a:bodyPr>
          <a:lstStyle/>
          <a:p>
            <a:r>
              <a:rPr lang="fr-FR" dirty="0" smtClean="0">
                <a:latin typeface="Times New Roman" pitchFamily="18" charset="0"/>
                <a:cs typeface="Times New Roman" pitchFamily="18" charset="0"/>
              </a:rPr>
              <a:t>Cette protéine synthétisée par le foie se transforme en fibrine sous l’influence de la thrombine pour former le caillot. </a:t>
            </a:r>
          </a:p>
          <a:p>
            <a:r>
              <a:rPr lang="fr-FR" dirty="0" smtClean="0">
                <a:latin typeface="Times New Roman" pitchFamily="18" charset="0"/>
                <a:cs typeface="Times New Roman" pitchFamily="18" charset="0"/>
              </a:rPr>
              <a:t>Le fibrinogène s’élève dans toutes les inflammations. </a:t>
            </a:r>
          </a:p>
          <a:p>
            <a:r>
              <a:rPr lang="fr-FR" b="1" i="1" dirty="0" smtClean="0">
                <a:solidFill>
                  <a:srgbClr val="FF0000"/>
                </a:solidFill>
                <a:latin typeface="Times New Roman" pitchFamily="18" charset="0"/>
                <a:cs typeface="Times New Roman" pitchFamily="18" charset="0"/>
              </a:rPr>
              <a:t>Prélèvement</a:t>
            </a:r>
          </a:p>
          <a:p>
            <a:r>
              <a:rPr lang="fr-FR" dirty="0" smtClean="0">
                <a:latin typeface="Times New Roman" pitchFamily="18" charset="0"/>
                <a:cs typeface="Times New Roman" pitchFamily="18" charset="0"/>
              </a:rPr>
              <a:t>Sang sur citrate</a:t>
            </a:r>
          </a:p>
          <a:p>
            <a:r>
              <a:rPr lang="fr-FR" b="1" dirty="0" smtClean="0">
                <a:solidFill>
                  <a:srgbClr val="FF0000"/>
                </a:solidFill>
                <a:latin typeface="Times New Roman" pitchFamily="18" charset="0"/>
                <a:cs typeface="Times New Roman" pitchFamily="18" charset="0"/>
              </a:rPr>
              <a:t>Valeurs usuelles</a:t>
            </a:r>
          </a:p>
          <a:p>
            <a:r>
              <a:rPr lang="fr-FR" b="1" dirty="0" smtClean="0">
                <a:latin typeface="Times New Roman" pitchFamily="18" charset="0"/>
                <a:cs typeface="Times New Roman" pitchFamily="18" charset="0"/>
              </a:rPr>
              <a:t>2 à 4 g/L</a:t>
            </a:r>
            <a:endParaRPr lang="fr-FR" dirty="0">
              <a:latin typeface="Times New Roman" pitchFamily="18" charset="0"/>
              <a:cs typeface="Times New Roman" pitchFamily="18"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txBody>
          <a:bodyPr>
            <a:normAutofit lnSpcReduction="10000"/>
          </a:bodyPr>
          <a:lstStyle/>
          <a:p>
            <a:pPr algn="ctr">
              <a:lnSpc>
                <a:spcPct val="150000"/>
              </a:lnSpc>
            </a:pPr>
            <a:r>
              <a:rPr lang="fr-FR" b="1" i="1" dirty="0" smtClean="0">
                <a:solidFill>
                  <a:srgbClr val="FF0000"/>
                </a:solidFill>
                <a:latin typeface="Times New Roman" pitchFamily="18" charset="0"/>
                <a:cs typeface="Times New Roman" pitchFamily="18" charset="0"/>
              </a:rPr>
              <a:t>Hyperfibrinémies:</a:t>
            </a:r>
            <a:endParaRPr lang="fr-FR" i="1" dirty="0" smtClean="0">
              <a:solidFill>
                <a:srgbClr val="FF0000"/>
              </a:solidFill>
              <a:latin typeface="Times New Roman" pitchFamily="18" charset="0"/>
              <a:cs typeface="Times New Roman" pitchFamily="18" charset="0"/>
            </a:endParaRPr>
          </a:p>
          <a:p>
            <a:pPr>
              <a:lnSpc>
                <a:spcPct val="150000"/>
              </a:lnSpc>
            </a:pPr>
            <a:r>
              <a:rPr lang="fr-FR" dirty="0" smtClean="0">
                <a:latin typeface="Times New Roman" pitchFamily="18" charset="0"/>
                <a:cs typeface="Times New Roman" pitchFamily="18" charset="0"/>
              </a:rPr>
              <a:t>Un taux de fibrinogène supérieur à 5 g/L s'observe chez les personnes qui souffrent d’infection ou d’inflammation chronique et en cas de cancer. </a:t>
            </a:r>
          </a:p>
          <a:p>
            <a:pPr algn="ctr">
              <a:lnSpc>
                <a:spcPct val="150000"/>
              </a:lnSpc>
            </a:pPr>
            <a:r>
              <a:rPr lang="fr-FR" b="1" i="1" dirty="0" smtClean="0">
                <a:solidFill>
                  <a:srgbClr val="FF0000"/>
                </a:solidFill>
                <a:latin typeface="Times New Roman" pitchFamily="18" charset="0"/>
                <a:cs typeface="Times New Roman" pitchFamily="18" charset="0"/>
              </a:rPr>
              <a:t>Hyporfibrinémies</a:t>
            </a:r>
            <a:endParaRPr lang="fr-FR" i="1" dirty="0" smtClean="0">
              <a:solidFill>
                <a:srgbClr val="FF0000"/>
              </a:solidFill>
              <a:latin typeface="Times New Roman" pitchFamily="18" charset="0"/>
              <a:cs typeface="Times New Roman" pitchFamily="18" charset="0"/>
            </a:endParaRPr>
          </a:p>
          <a:p>
            <a:pPr>
              <a:lnSpc>
                <a:spcPct val="150000"/>
              </a:lnSpc>
            </a:pPr>
            <a:r>
              <a:rPr lang="fr-FR" dirty="0" smtClean="0">
                <a:latin typeface="Times New Roman" pitchFamily="18" charset="0"/>
                <a:cs typeface="Times New Roman" pitchFamily="18" charset="0"/>
              </a:rPr>
              <a:t>Un taux de fibrinogène inférieur à 1,5 g/L s'observe en cas de pathologie chronique du foie ou au cours de certaines pathologies rares comme la coagulation intravasculaire disséminée ou la fibrinogénolyse</a:t>
            </a:r>
            <a:r>
              <a:rPr lang="fr-FR" dirty="0" smtClean="0"/>
              <a:t>.</a:t>
            </a:r>
            <a:endParaRPr lang="fr-F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600" b="1" i="1" dirty="0" smtClean="0">
                <a:latin typeface="Times New Roman" pitchFamily="18" charset="0"/>
                <a:cs typeface="Times New Roman" pitchFamily="18" charset="0"/>
              </a:rPr>
              <a:t>Temps de céphaline avec activateur</a:t>
            </a:r>
            <a:br>
              <a:rPr lang="fr-FR" sz="3600" b="1" i="1" dirty="0" smtClean="0">
                <a:latin typeface="Times New Roman" pitchFamily="18" charset="0"/>
                <a:cs typeface="Times New Roman" pitchFamily="18" charset="0"/>
              </a:rPr>
            </a:br>
            <a:r>
              <a:rPr lang="fr-FR" sz="3600" b="1" i="1" dirty="0" smtClean="0">
                <a:latin typeface="Times New Roman" pitchFamily="18" charset="0"/>
                <a:cs typeface="Times New Roman" pitchFamily="18" charset="0"/>
              </a:rPr>
              <a:t>(TCA) ou temps de céphaline-kaolin</a:t>
            </a:r>
            <a:endParaRPr lang="fr-FR" sz="3600" b="1" i="1" dirty="0">
              <a:latin typeface="Times New Roman" pitchFamily="18" charset="0"/>
              <a:cs typeface="Times New Roman" pitchFamily="18" charset="0"/>
            </a:endParaRPr>
          </a:p>
        </p:txBody>
      </p:sp>
      <p:sp>
        <p:nvSpPr>
          <p:cNvPr id="3" name="Espace réservé du contenu 2"/>
          <p:cNvSpPr>
            <a:spLocks noGrp="1"/>
          </p:cNvSpPr>
          <p:nvPr>
            <p:ph idx="1"/>
          </p:nvPr>
        </p:nvSpPr>
        <p:spPr/>
        <p:txBody>
          <a:bodyPr/>
          <a:lstStyle/>
          <a:p>
            <a:r>
              <a:rPr lang="fr-FR" dirty="0" smtClean="0">
                <a:latin typeface="Times New Roman" pitchFamily="18" charset="0"/>
                <a:cs typeface="Times New Roman" pitchFamily="18" charset="0"/>
              </a:rPr>
              <a:t>Le TCK est le temps de coagulation d'un plasma déplaquetté recalcifié en présence de phospholipides (céphaline) et d'un activateur (le kaolin) du système contact de la coagulation</a:t>
            </a:r>
          </a:p>
          <a:p>
            <a:r>
              <a:rPr lang="fr-FR" dirty="0" smtClean="0">
                <a:latin typeface="Times New Roman" pitchFamily="18" charset="0"/>
                <a:cs typeface="Times New Roman" pitchFamily="18" charset="0"/>
              </a:rPr>
              <a:t>Le TCK permet l'exploration des facteurs : XII, XI, IX, VIII, X, V, II, et  I</a:t>
            </a:r>
          </a:p>
          <a:p>
            <a:endParaRPr lang="fr-F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85720" y="714356"/>
            <a:ext cx="8229600" cy="4525963"/>
          </a:xfrm>
        </p:spPr>
        <p:txBody>
          <a:bodyPr>
            <a:normAutofit fontScale="70000" lnSpcReduction="20000"/>
          </a:bodyPr>
          <a:lstStyle/>
          <a:p>
            <a:pPr>
              <a:lnSpc>
                <a:spcPct val="170000"/>
              </a:lnSpc>
            </a:pPr>
            <a:r>
              <a:rPr lang="fr-FR" dirty="0" smtClean="0">
                <a:latin typeface="Times New Roman" pitchFamily="18" charset="0"/>
                <a:cs typeface="Times New Roman" pitchFamily="18" charset="0"/>
              </a:rPr>
              <a:t>La détermination du groupe sanguin se fait grâce à un prélèvement sanguin au niveau du pli du coude</a:t>
            </a:r>
          </a:p>
          <a:p>
            <a:pPr>
              <a:lnSpc>
                <a:spcPct val="170000"/>
              </a:lnSpc>
            </a:pPr>
            <a:r>
              <a:rPr lang="fr-FR" sz="3400" b="1" i="1" dirty="0" smtClean="0">
                <a:solidFill>
                  <a:srgbClr val="FF0000"/>
                </a:solidFill>
                <a:latin typeface="Times New Roman" pitchFamily="18" charset="0"/>
                <a:cs typeface="Times New Roman" pitchFamily="18" charset="0"/>
              </a:rPr>
              <a:t>Comment se préparer :</a:t>
            </a:r>
          </a:p>
          <a:p>
            <a:pPr>
              <a:lnSpc>
                <a:spcPct val="170000"/>
              </a:lnSpc>
            </a:pPr>
            <a:r>
              <a:rPr lang="fr-FR" dirty="0" smtClean="0">
                <a:latin typeface="Times New Roman" pitchFamily="18" charset="0"/>
                <a:cs typeface="Times New Roman" pitchFamily="18" charset="0"/>
              </a:rPr>
              <a:t>Il n'est pas indispensable d'être à jeun.</a:t>
            </a:r>
          </a:p>
          <a:p>
            <a:pPr>
              <a:lnSpc>
                <a:spcPct val="170000"/>
              </a:lnSpc>
            </a:pPr>
            <a:r>
              <a:rPr lang="fr-FR" dirty="0" smtClean="0">
                <a:latin typeface="Times New Roman" pitchFamily="18" charset="0"/>
                <a:cs typeface="Times New Roman" pitchFamily="18" charset="0"/>
              </a:rPr>
              <a:t>L'identité correcte du patient, ainsi que sa date de naissance, doivent impérativement être notés.</a:t>
            </a:r>
          </a:p>
          <a:p>
            <a:pPr>
              <a:lnSpc>
                <a:spcPct val="170000"/>
              </a:lnSpc>
            </a:pPr>
            <a:r>
              <a:rPr lang="fr-FR" dirty="0" smtClean="0">
                <a:latin typeface="Times New Roman" pitchFamily="18" charset="0"/>
                <a:cs typeface="Times New Roman" pitchFamily="18" charset="0"/>
              </a:rPr>
              <a:t>Pour l'établissement d'une carte définitive de groupe sanguin, 2 prélèvements à des moments différents doivent être effectués.</a:t>
            </a:r>
          </a:p>
          <a:p>
            <a:endParaRPr lang="fr-FR"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algn="ctr"/>
            <a:r>
              <a:rPr lang="fr-FR" sz="3600" b="1" dirty="0" smtClean="0">
                <a:solidFill>
                  <a:srgbClr val="FF0000"/>
                </a:solidFill>
                <a:latin typeface="Times New Roman" pitchFamily="18" charset="0"/>
                <a:cs typeface="Times New Roman" pitchFamily="18" charset="0"/>
              </a:rPr>
              <a:t>Indications</a:t>
            </a:r>
          </a:p>
          <a:p>
            <a:r>
              <a:rPr lang="fr-FR" dirty="0" smtClean="0">
                <a:latin typeface="Times New Roman" pitchFamily="18" charset="0"/>
                <a:cs typeface="Times New Roman" pitchFamily="18" charset="0"/>
              </a:rPr>
              <a:t>Exploration d'un saignement ou d'un syndrome hémorragique</a:t>
            </a:r>
          </a:p>
          <a:p>
            <a:r>
              <a:rPr lang="fr-FR" dirty="0" smtClean="0">
                <a:latin typeface="Times New Roman" pitchFamily="18" charset="0"/>
                <a:cs typeface="Times New Roman" pitchFamily="18" charset="0"/>
              </a:rPr>
              <a:t>Bilan préopératoire</a:t>
            </a:r>
          </a:p>
          <a:p>
            <a:r>
              <a:rPr lang="fr-FR" dirty="0" smtClean="0">
                <a:latin typeface="Times New Roman" pitchFamily="18" charset="0"/>
                <a:cs typeface="Times New Roman" pitchFamily="18" charset="0"/>
              </a:rPr>
              <a:t>Il est se fait conjointement avec la mesure du TQ</a:t>
            </a:r>
          </a:p>
          <a:p>
            <a:r>
              <a:rPr lang="fr-FR" dirty="0" smtClean="0">
                <a:latin typeface="Times New Roman" pitchFamily="18" charset="0"/>
                <a:cs typeface="Times New Roman" pitchFamily="18" charset="0"/>
              </a:rPr>
              <a:t>Suivi d'un traitement par l'héparine</a:t>
            </a:r>
          </a:p>
          <a:p>
            <a:endParaRPr lang="fr-F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4800" b="1" i="1" dirty="0" smtClean="0">
                <a:solidFill>
                  <a:srgbClr val="FF0000"/>
                </a:solidFill>
                <a:latin typeface="Times New Roman" pitchFamily="18" charset="0"/>
                <a:cs typeface="Times New Roman" pitchFamily="18" charset="0"/>
              </a:rPr>
              <a:t>Prélèvement </a:t>
            </a:r>
            <a:endParaRPr lang="fr-FR" sz="4800" b="1" i="1" dirty="0">
              <a:solidFill>
                <a:srgbClr val="FF0000"/>
              </a:solidFill>
              <a:latin typeface="Times New Roman" pitchFamily="18" charset="0"/>
              <a:cs typeface="Times New Roman" pitchFamily="18" charset="0"/>
            </a:endParaRPr>
          </a:p>
        </p:txBody>
      </p:sp>
      <p:sp>
        <p:nvSpPr>
          <p:cNvPr id="3" name="Espace réservé du contenu 2"/>
          <p:cNvSpPr>
            <a:spLocks noGrp="1"/>
          </p:cNvSpPr>
          <p:nvPr>
            <p:ph idx="1"/>
          </p:nvPr>
        </p:nvSpPr>
        <p:spPr/>
        <p:txBody>
          <a:bodyPr>
            <a:normAutofit fontScale="92500" lnSpcReduction="10000"/>
          </a:bodyPr>
          <a:lstStyle/>
          <a:p>
            <a:r>
              <a:rPr lang="fr-FR" dirty="0" smtClean="0"/>
              <a:t>.</a:t>
            </a:r>
            <a:r>
              <a:rPr lang="fr-FR" dirty="0" smtClean="0">
                <a:latin typeface="Times New Roman" pitchFamily="18" charset="0"/>
                <a:cs typeface="Times New Roman" pitchFamily="18" charset="0"/>
              </a:rPr>
              <a:t>Le prélèvement de sang veineux se fait en général au pli du coude avec un tube contenant un anticoagulant(</a:t>
            </a:r>
            <a:r>
              <a:rPr lang="fr-FR" dirty="0" err="1" smtClean="0">
                <a:latin typeface="Times New Roman" pitchFamily="18" charset="0"/>
                <a:cs typeface="Times New Roman" pitchFamily="18" charset="0"/>
              </a:rPr>
              <a:t>citraté</a:t>
            </a:r>
            <a:r>
              <a:rPr lang="fr-FR" dirty="0" smtClean="0">
                <a:latin typeface="Times New Roman" pitchFamily="18" charset="0"/>
                <a:cs typeface="Times New Roman" pitchFamily="18" charset="0"/>
              </a:rPr>
              <a:t>)</a:t>
            </a:r>
          </a:p>
          <a:p>
            <a:r>
              <a:rPr lang="fr-FR" dirty="0" smtClean="0">
                <a:latin typeface="Times New Roman" pitchFamily="18" charset="0"/>
                <a:cs typeface="Times New Roman" pitchFamily="18" charset="0"/>
              </a:rPr>
              <a:t> Le tube devra être suffisamment rempli (9 volumes de sang pour 1 volume de citrate) et bien agité. </a:t>
            </a:r>
          </a:p>
          <a:p>
            <a:r>
              <a:rPr lang="fr-FR" dirty="0" smtClean="0">
                <a:latin typeface="Times New Roman" pitchFamily="18" charset="0"/>
                <a:cs typeface="Times New Roman" pitchFamily="18" charset="0"/>
              </a:rPr>
              <a:t>Le prélèvement doit être réalisé en évitant la pose d'un garrot trop prolongée pour ne pas fausser les résultats. </a:t>
            </a:r>
          </a:p>
          <a:p>
            <a:r>
              <a:rPr lang="fr-FR" dirty="0" smtClean="0">
                <a:latin typeface="Times New Roman" pitchFamily="18" charset="0"/>
                <a:cs typeface="Times New Roman" pitchFamily="18" charset="0"/>
              </a:rPr>
              <a:t>Il est préférable d’être à jeun pour cet examen</a:t>
            </a:r>
            <a:r>
              <a:rPr lang="fr-FR" dirty="0" smtClean="0"/>
              <a:t>.</a:t>
            </a:r>
            <a:endParaRPr lang="fr-FR"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fontScale="92500" lnSpcReduction="10000"/>
          </a:bodyPr>
          <a:lstStyle/>
          <a:p>
            <a:pPr algn="ctr"/>
            <a:r>
              <a:rPr lang="fr-FR" b="1" i="1" dirty="0" smtClean="0">
                <a:solidFill>
                  <a:srgbClr val="FF0000"/>
                </a:solidFill>
                <a:latin typeface="Times New Roman" pitchFamily="18" charset="0"/>
                <a:cs typeface="Times New Roman" pitchFamily="18" charset="0"/>
              </a:rPr>
              <a:t>Valeurs usuelles</a:t>
            </a:r>
          </a:p>
          <a:p>
            <a:r>
              <a:rPr lang="fr-FR" b="1" dirty="0" smtClean="0">
                <a:latin typeface="Times New Roman" pitchFamily="18" charset="0"/>
                <a:cs typeface="Times New Roman" pitchFamily="18" charset="0"/>
              </a:rPr>
              <a:t>30 à 40 s</a:t>
            </a:r>
          </a:p>
          <a:p>
            <a:r>
              <a:rPr lang="fr-FR" dirty="0" smtClean="0">
                <a:latin typeface="Times New Roman" pitchFamily="18" charset="0"/>
                <a:cs typeface="Times New Roman" pitchFamily="18" charset="0"/>
              </a:rPr>
              <a:t>Chez le nouveau-né :</a:t>
            </a:r>
          </a:p>
          <a:p>
            <a:r>
              <a:rPr lang="fr-FR" b="1" dirty="0" smtClean="0">
                <a:latin typeface="Times New Roman" pitchFamily="18" charset="0"/>
                <a:cs typeface="Times New Roman" pitchFamily="18" charset="0"/>
              </a:rPr>
              <a:t>&lt; 90 s</a:t>
            </a:r>
          </a:p>
          <a:p>
            <a:r>
              <a:rPr lang="fr-FR" dirty="0" smtClean="0">
                <a:latin typeface="Times New Roman" pitchFamily="18" charset="0"/>
                <a:cs typeface="Times New Roman" pitchFamily="18" charset="0"/>
              </a:rPr>
              <a:t>Le résultat est souvent exprimé par comparaison du temps du malade à celui d’un plasma témoin normal.</a:t>
            </a:r>
          </a:p>
          <a:p>
            <a:r>
              <a:rPr lang="fr-FR" dirty="0" smtClean="0">
                <a:latin typeface="Times New Roman" pitchFamily="18" charset="0"/>
                <a:cs typeface="Times New Roman" pitchFamily="18" charset="0"/>
              </a:rPr>
              <a:t>Rapport temps du malade/temps du témoin :</a:t>
            </a:r>
          </a:p>
          <a:p>
            <a:r>
              <a:rPr lang="fr-FR" b="1" dirty="0" smtClean="0">
                <a:latin typeface="Times New Roman" pitchFamily="18" charset="0"/>
                <a:cs typeface="Times New Roman" pitchFamily="18" charset="0"/>
              </a:rPr>
              <a:t>0,8 à 1,2</a:t>
            </a:r>
            <a:endParaRPr lang="fr-FR" dirty="0">
              <a:latin typeface="Times New Roman" pitchFamily="18" charset="0"/>
              <a:cs typeface="Times New Roman" pitchFamily="18"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868346"/>
          </a:xfrm>
        </p:spPr>
        <p:txBody>
          <a:bodyPr/>
          <a:lstStyle/>
          <a:p>
            <a:r>
              <a:rPr lang="fr-FR" dirty="0" smtClean="0"/>
              <a:t>Interprétation </a:t>
            </a:r>
            <a:endParaRPr lang="fr-FR" dirty="0"/>
          </a:p>
        </p:txBody>
      </p:sp>
      <p:sp>
        <p:nvSpPr>
          <p:cNvPr id="3" name="Espace réservé du contenu 2"/>
          <p:cNvSpPr>
            <a:spLocks noGrp="1"/>
          </p:cNvSpPr>
          <p:nvPr>
            <p:ph idx="1"/>
          </p:nvPr>
        </p:nvSpPr>
        <p:spPr>
          <a:xfrm>
            <a:off x="142844" y="1071546"/>
            <a:ext cx="8786874" cy="5572164"/>
          </a:xfrm>
        </p:spPr>
        <p:txBody>
          <a:bodyPr>
            <a:normAutofit fontScale="47500" lnSpcReduction="20000"/>
          </a:bodyPr>
          <a:lstStyle/>
          <a:p>
            <a:pPr algn="ctr"/>
            <a:r>
              <a:rPr lang="fr-FR" sz="3400" b="1" i="1" dirty="0" smtClean="0">
                <a:solidFill>
                  <a:srgbClr val="FF0000"/>
                </a:solidFill>
                <a:latin typeface="Times New Roman" pitchFamily="18" charset="0"/>
                <a:cs typeface="Times New Roman" pitchFamily="18" charset="0"/>
              </a:rPr>
              <a:t>Allongement du temps de céphaline activée</a:t>
            </a:r>
          </a:p>
          <a:p>
            <a:pPr>
              <a:lnSpc>
                <a:spcPct val="170000"/>
              </a:lnSpc>
            </a:pPr>
            <a:r>
              <a:rPr lang="fr-FR" sz="3400" b="1" dirty="0" smtClean="0">
                <a:latin typeface="Times New Roman" pitchFamily="18" charset="0"/>
                <a:cs typeface="Times New Roman" pitchFamily="18" charset="0"/>
              </a:rPr>
              <a:t>met en évidence un temps de coagulation plus long que la normale, dû à:</a:t>
            </a:r>
          </a:p>
          <a:p>
            <a:pPr>
              <a:lnSpc>
                <a:spcPct val="170000"/>
              </a:lnSpc>
            </a:pPr>
            <a:r>
              <a:rPr lang="fr-FR" sz="3400" dirty="0" smtClean="0">
                <a:latin typeface="Times New Roman" pitchFamily="18" charset="0"/>
                <a:cs typeface="Times New Roman" pitchFamily="18" charset="0"/>
              </a:rPr>
              <a:t> une carence en facteurs de la coagulation ou à la présence d'inhibiteurs.</a:t>
            </a:r>
          </a:p>
          <a:p>
            <a:pPr>
              <a:lnSpc>
                <a:spcPct val="170000"/>
              </a:lnSpc>
            </a:pPr>
            <a:r>
              <a:rPr lang="fr-FR" sz="3400" dirty="0" smtClean="0">
                <a:latin typeface="Times New Roman" pitchFamily="18" charset="0"/>
                <a:cs typeface="Times New Roman" pitchFamily="18" charset="0"/>
              </a:rPr>
              <a:t> Cela se traduit par des maladies hémorragiques (maladie de Willebrand) ou des troubles de la coagulation (hémophilie A et hémophilie B). </a:t>
            </a:r>
          </a:p>
          <a:p>
            <a:pPr>
              <a:lnSpc>
                <a:spcPct val="170000"/>
              </a:lnSpc>
            </a:pPr>
            <a:r>
              <a:rPr lang="fr-FR" sz="3400" dirty="0" smtClean="0">
                <a:latin typeface="Times New Roman" pitchFamily="18" charset="0"/>
                <a:cs typeface="Times New Roman" pitchFamily="18" charset="0"/>
              </a:rPr>
              <a:t>Un temps de céphaline activée allongé doit également être obtenu pour évaluer l'efficacité d'un traitement par héparine : le ratio attendu doit être compris entre 1,5 et 2,5. Il peut aussi être observé chez les patients sous traitement par AVK</a:t>
            </a:r>
          </a:p>
          <a:p>
            <a:endParaRPr lang="fr-FR" sz="3400" dirty="0" smtClean="0">
              <a:latin typeface="Times New Roman" pitchFamily="18" charset="0"/>
              <a:cs typeface="Times New Roman" pitchFamily="18" charset="0"/>
            </a:endParaRPr>
          </a:p>
          <a:p>
            <a:pPr>
              <a:lnSpc>
                <a:spcPct val="170000"/>
              </a:lnSpc>
            </a:pPr>
            <a:r>
              <a:rPr lang="fr-FR" sz="3400" dirty="0" smtClean="0">
                <a:latin typeface="Times New Roman" pitchFamily="18" charset="0"/>
                <a:cs typeface="Times New Roman" pitchFamily="18" charset="0"/>
              </a:rPr>
              <a:t>déficit important en fibrinogène (inferieurà1gr/l)</a:t>
            </a:r>
          </a:p>
          <a:p>
            <a:pPr>
              <a:lnSpc>
                <a:spcPct val="170000"/>
              </a:lnSpc>
            </a:pPr>
            <a:r>
              <a:rPr lang="fr-FR" sz="3400" dirty="0" smtClean="0">
                <a:latin typeface="Times New Roman" pitchFamily="18" charset="0"/>
                <a:cs typeface="Times New Roman" pitchFamily="18" charset="0"/>
              </a:rPr>
              <a:t> déficit congénital en facteur II, V ou </a:t>
            </a: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a:p>
            <a:pPr algn="ctr">
              <a:buNone/>
            </a:pPr>
            <a:r>
              <a:rPr lang="fr-FR" dirty="0" smtClean="0"/>
              <a:t/>
            </a:r>
            <a:br>
              <a:rPr lang="fr-FR" dirty="0" smtClean="0"/>
            </a:br>
            <a:r>
              <a:rPr lang="fr-FR" b="1" dirty="0" smtClean="0">
                <a:latin typeface="Times New Roman" pitchFamily="18" charset="0"/>
                <a:cs typeface="Times New Roman" pitchFamily="18" charset="0"/>
              </a:rPr>
              <a:t>Le TCA peut aussi se révéler raccourci dans le cas d'une inflammation. Il revient à la normale dès que la cause de l'inflammation est éliminée. </a:t>
            </a:r>
            <a:endParaRPr lang="fr-FR"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t/>
            </a:r>
            <a:br>
              <a:rPr lang="fr-FR" b="1" dirty="0" smtClean="0"/>
            </a:br>
            <a:r>
              <a:rPr lang="fr-FR" sz="4900" b="1" i="1" dirty="0" smtClean="0">
                <a:solidFill>
                  <a:srgbClr val="FF0000"/>
                </a:solidFill>
                <a:latin typeface="Times New Roman" pitchFamily="18" charset="0"/>
                <a:cs typeface="Times New Roman" pitchFamily="18" charset="0"/>
              </a:rPr>
              <a:t>temps de Howell </a:t>
            </a:r>
            <a:r>
              <a:rPr lang="fr-FR" b="1" dirty="0" smtClean="0"/>
              <a:t/>
            </a:r>
            <a:br>
              <a:rPr lang="fr-FR" b="1" dirty="0" smtClean="0"/>
            </a:br>
            <a:endParaRPr lang="fr-FR" dirty="0"/>
          </a:p>
        </p:txBody>
      </p:sp>
      <p:sp>
        <p:nvSpPr>
          <p:cNvPr id="3" name="Espace réservé du contenu 2"/>
          <p:cNvSpPr>
            <a:spLocks noGrp="1"/>
          </p:cNvSpPr>
          <p:nvPr>
            <p:ph idx="1"/>
          </p:nvPr>
        </p:nvSpPr>
        <p:spPr/>
        <p:txBody>
          <a:bodyPr>
            <a:normAutofit/>
          </a:bodyPr>
          <a:lstStyle/>
          <a:p>
            <a:endParaRPr lang="fr-FR" dirty="0" smtClean="0">
              <a:latin typeface="Times New Roman" pitchFamily="18" charset="0"/>
              <a:cs typeface="Times New Roman" pitchFamily="18" charset="0"/>
            </a:endParaRPr>
          </a:p>
          <a:p>
            <a:r>
              <a:rPr lang="fr-FR" dirty="0" smtClean="0">
                <a:latin typeface="Times New Roman" pitchFamily="18" charset="0"/>
                <a:cs typeface="Times New Roman" pitchFamily="18" charset="0"/>
              </a:rPr>
              <a:t>consistant à mesurer la durée de la coagulation du plasma et permettant d'explorer certains facteurs de la coagulation</a:t>
            </a:r>
            <a:r>
              <a:rPr lang="fr-FR" dirty="0" smtClean="0"/>
              <a:t/>
            </a:r>
            <a:br>
              <a:rPr lang="fr-FR" dirty="0" smtClean="0"/>
            </a:br>
            <a:endParaRPr lang="fr-FR"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14282" y="214290"/>
            <a:ext cx="8643998" cy="6643710"/>
          </a:xfrm>
        </p:spPr>
        <p:txBody>
          <a:bodyPr>
            <a:normAutofit fontScale="85000" lnSpcReduction="20000"/>
          </a:bodyPr>
          <a:lstStyle/>
          <a:p>
            <a:pPr algn="ctr"/>
            <a:r>
              <a:rPr lang="fr-FR" b="1" i="1" dirty="0" smtClean="0">
                <a:solidFill>
                  <a:srgbClr val="FF0000"/>
                </a:solidFill>
                <a:latin typeface="Times New Roman" pitchFamily="18" charset="0"/>
                <a:cs typeface="Times New Roman" pitchFamily="18" charset="0"/>
              </a:rPr>
              <a:t>Prélèvement</a:t>
            </a:r>
          </a:p>
          <a:p>
            <a:r>
              <a:rPr lang="fr-FR" dirty="0" smtClean="0">
                <a:latin typeface="Times New Roman" pitchFamily="18" charset="0"/>
                <a:cs typeface="Times New Roman" pitchFamily="18" charset="0"/>
              </a:rPr>
              <a:t>Le prélèvement se fait sur du sang veineux, généralement sur une veine du pli du coude, dans un tube avec anticoagulant(citraté)</a:t>
            </a:r>
          </a:p>
          <a:p>
            <a:r>
              <a:rPr lang="fr-FR" dirty="0" smtClean="0">
                <a:latin typeface="Times New Roman" pitchFamily="18" charset="0"/>
                <a:cs typeface="Times New Roman" pitchFamily="18" charset="0"/>
              </a:rPr>
              <a:t>Il est préférable d’être à jeun lors du prélèvement.</a:t>
            </a:r>
          </a:p>
          <a:p>
            <a:pPr algn="ctr"/>
            <a:r>
              <a:rPr lang="fr-FR" b="1" i="1" dirty="0" smtClean="0">
                <a:latin typeface="Times New Roman" pitchFamily="18" charset="0"/>
                <a:cs typeface="Times New Roman" pitchFamily="18" charset="0"/>
              </a:rPr>
              <a:t>Résultats</a:t>
            </a:r>
          </a:p>
          <a:p>
            <a:r>
              <a:rPr lang="fr-FR" dirty="0" smtClean="0">
                <a:latin typeface="Times New Roman" pitchFamily="18" charset="0"/>
                <a:cs typeface="Times New Roman" pitchFamily="18" charset="0"/>
              </a:rPr>
              <a:t>Le temps de Howell est très peu utilisé actuellement en pratique clinique.</a:t>
            </a:r>
          </a:p>
          <a:p>
            <a:r>
              <a:rPr lang="fr-FR" dirty="0" smtClean="0">
                <a:latin typeface="Times New Roman" pitchFamily="18" charset="0"/>
                <a:cs typeface="Times New Roman" pitchFamily="18" charset="0"/>
              </a:rPr>
              <a:t>La valeur normale : le temps normal se situe entre 1 min 30 s et 2 min 30 s</a:t>
            </a:r>
            <a:r>
              <a:rPr lang="fr-FR" dirty="0" smtClean="0"/>
              <a:t/>
            </a:r>
            <a:br>
              <a:rPr lang="fr-FR" dirty="0" smtClean="0"/>
            </a:br>
            <a:endParaRPr lang="fr-FR" dirty="0" smtClean="0"/>
          </a:p>
          <a:p>
            <a:pPr algn="ctr"/>
            <a:r>
              <a:rPr lang="fr-FR" sz="3000" b="1" dirty="0" smtClean="0">
                <a:latin typeface="Times New Roman" pitchFamily="18" charset="0"/>
                <a:cs typeface="Times New Roman" pitchFamily="18" charset="0"/>
              </a:rPr>
              <a:t>Un allongement du temps de Howell signe qu’il existe un trouble de l’hémostase sans préciser la cause exacte</a:t>
            </a:r>
          </a:p>
          <a:p>
            <a:pPr algn="ctr"/>
            <a:endParaRPr lang="fr-FR" sz="2800" dirty="0" smtClean="0"/>
          </a:p>
          <a:p>
            <a:pPr algn="ctr"/>
            <a:r>
              <a:rPr lang="fr-FR" sz="2800" dirty="0" smtClean="0">
                <a:latin typeface="Times New Roman" pitchFamily="18" charset="0"/>
                <a:cs typeface="Times New Roman" pitchFamily="18" charset="0"/>
              </a:rPr>
              <a:t>Un allongement du temps de Howell est observé en cas d'insuffisance hépatique ou de traitement anticoagulant par les </a:t>
            </a:r>
            <a:r>
              <a:rPr lang="fr-FR" sz="2800" dirty="0" err="1" smtClean="0">
                <a:latin typeface="Times New Roman" pitchFamily="18" charset="0"/>
                <a:cs typeface="Times New Roman" pitchFamily="18" charset="0"/>
              </a:rPr>
              <a:t>antivitamines</a:t>
            </a:r>
            <a:r>
              <a:rPr lang="fr-FR" sz="2800" dirty="0" smtClean="0">
                <a:latin typeface="Times New Roman" pitchFamily="18" charset="0"/>
                <a:cs typeface="Times New Roman" pitchFamily="18" charset="0"/>
              </a:rPr>
              <a:t> </a:t>
            </a:r>
            <a:r>
              <a:rPr lang="fr-FR" sz="2800" dirty="0" smtClean="0"/>
              <a:t/>
            </a:r>
            <a:br>
              <a:rPr lang="fr-FR" sz="2800" dirty="0" smtClean="0"/>
            </a:br>
            <a:endParaRPr lang="fr-FR" sz="3000" b="1" dirty="0" smtClean="0">
              <a:latin typeface="Times New Roman" pitchFamily="18" charset="0"/>
              <a:cs typeface="Times New Roman" pitchFamily="18" charset="0"/>
            </a:endParaRPr>
          </a:p>
          <a:p>
            <a:pPr algn="ctr"/>
            <a:endParaRPr lang="fr-FR" b="1" dirty="0" smtClean="0">
              <a:latin typeface="Times New Roman" pitchFamily="18" charset="0"/>
              <a:cs typeface="Times New Roman" pitchFamily="18" charset="0"/>
            </a:endParaRPr>
          </a:p>
          <a:p>
            <a:endParaRPr lang="fr-FR" dirty="0" smtClean="0">
              <a:latin typeface="Times New Roman" pitchFamily="18" charset="0"/>
              <a:cs typeface="Times New Roman" pitchFamily="18" charset="0"/>
            </a:endParaRPr>
          </a:p>
          <a:p>
            <a:endParaRPr lang="fr-FR"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i="1" dirty="0" smtClean="0">
                <a:solidFill>
                  <a:srgbClr val="FF0000"/>
                </a:solidFill>
                <a:latin typeface="Times New Roman" pitchFamily="18" charset="0"/>
                <a:cs typeface="Times New Roman" pitchFamily="18" charset="0"/>
              </a:rPr>
              <a:t/>
            </a:r>
            <a:br>
              <a:rPr lang="fr-FR" b="1" i="1" dirty="0" smtClean="0">
                <a:solidFill>
                  <a:srgbClr val="FF0000"/>
                </a:solidFill>
                <a:latin typeface="Times New Roman" pitchFamily="18" charset="0"/>
                <a:cs typeface="Times New Roman" pitchFamily="18" charset="0"/>
              </a:rPr>
            </a:br>
            <a:r>
              <a:rPr lang="fr-FR" b="1" i="1" dirty="0" smtClean="0">
                <a:solidFill>
                  <a:srgbClr val="FF0000"/>
                </a:solidFill>
                <a:latin typeface="Times New Roman" pitchFamily="18" charset="0"/>
                <a:cs typeface="Times New Roman" pitchFamily="18" charset="0"/>
              </a:rPr>
              <a:t>la numération-formule sanguine (NFS)</a:t>
            </a:r>
            <a:r>
              <a:rPr lang="fr-FR" dirty="0" smtClean="0"/>
              <a:t/>
            </a:r>
            <a:br>
              <a:rPr lang="fr-FR" dirty="0" smtClean="0"/>
            </a:br>
            <a:endParaRPr lang="fr-FR" dirty="0"/>
          </a:p>
        </p:txBody>
      </p:sp>
      <p:sp>
        <p:nvSpPr>
          <p:cNvPr id="3" name="Espace réservé du contenu 2"/>
          <p:cNvSpPr>
            <a:spLocks noGrp="1"/>
          </p:cNvSpPr>
          <p:nvPr>
            <p:ph idx="1"/>
          </p:nvPr>
        </p:nvSpPr>
        <p:spPr/>
        <p:txBody>
          <a:bodyPr/>
          <a:lstStyle/>
          <a:p>
            <a:r>
              <a:rPr lang="fr-FR" dirty="0" smtClean="0"/>
              <a:t>ou hémogramme, comprend la numération des éléments figurés du sang, le dosage de l’hémoglobine, la mesure de l’hématocrite, le</a:t>
            </a:r>
          </a:p>
          <a:p>
            <a:r>
              <a:rPr lang="fr-FR" dirty="0" smtClean="0"/>
              <a:t>calcul du nombre et du pourcentage des différentes catégories de globules blancs (formule sanguine).</a:t>
            </a:r>
            <a:endParaRPr lang="fr-FR"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428604"/>
            <a:ext cx="9144000" cy="6429396"/>
          </a:xfrm>
        </p:spPr>
        <p:txBody>
          <a:bodyPr>
            <a:normAutofit lnSpcReduction="10000"/>
          </a:bodyPr>
          <a:lstStyle/>
          <a:p>
            <a:pPr>
              <a:lnSpc>
                <a:spcPct val="150000"/>
              </a:lnSpc>
            </a:pPr>
            <a:endParaRPr lang="fr-FR" sz="2800" dirty="0" smtClean="0">
              <a:latin typeface="Times New Roman" pitchFamily="18" charset="0"/>
              <a:cs typeface="Times New Roman" pitchFamily="18" charset="0"/>
            </a:endParaRPr>
          </a:p>
          <a:p>
            <a:pPr>
              <a:lnSpc>
                <a:spcPct val="150000"/>
              </a:lnSpc>
            </a:pPr>
            <a:r>
              <a:rPr lang="fr-FR" sz="2800" dirty="0" smtClean="0">
                <a:latin typeface="Times New Roman" pitchFamily="18" charset="0"/>
                <a:cs typeface="Times New Roman" pitchFamily="18" charset="0"/>
              </a:rPr>
              <a:t>Les globules rouges transportent l’oxygène grâce à l’hémoglobine.</a:t>
            </a:r>
          </a:p>
          <a:p>
            <a:pPr>
              <a:lnSpc>
                <a:spcPct val="150000"/>
              </a:lnSpc>
            </a:pPr>
            <a:r>
              <a:rPr lang="fr-FR" sz="2800" dirty="0" smtClean="0">
                <a:latin typeface="Times New Roman" pitchFamily="18" charset="0"/>
                <a:cs typeface="Times New Roman" pitchFamily="18" charset="0"/>
              </a:rPr>
              <a:t> Les globules blancs protègent l’organisme contre les infections.</a:t>
            </a:r>
          </a:p>
          <a:p>
            <a:pPr>
              <a:lnSpc>
                <a:spcPct val="150000"/>
              </a:lnSpc>
            </a:pPr>
            <a:r>
              <a:rPr lang="fr-FR" sz="2800" dirty="0" smtClean="0">
                <a:latin typeface="Times New Roman" pitchFamily="18" charset="0"/>
                <a:cs typeface="Times New Roman" pitchFamily="18" charset="0"/>
              </a:rPr>
              <a:t> Les plaquettes jouent un rôle essentiel dans la coagulation puisqu’elles comblent les brèches provoquées par des coupures ou des plaies juste après qu’elles se produisent et avant que les autres facteurs de coagulation ne se déclenchent.</a:t>
            </a:r>
            <a:endParaRPr lang="fr-FR" sz="2800" dirty="0">
              <a:latin typeface="Times New Roman" pitchFamily="18" charset="0"/>
              <a:cs typeface="Times New Roman" pitchFamily="18" charset="0"/>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4800" b="1" i="1" dirty="0" smtClean="0">
                <a:solidFill>
                  <a:srgbClr val="FF0000"/>
                </a:solidFill>
                <a:latin typeface="Times New Roman" pitchFamily="18" charset="0"/>
                <a:cs typeface="Times New Roman" pitchFamily="18" charset="0"/>
              </a:rPr>
              <a:t>Indication </a:t>
            </a:r>
            <a:endParaRPr lang="fr-FR" sz="4800" b="1" i="1" dirty="0">
              <a:solidFill>
                <a:srgbClr val="FF0000"/>
              </a:solidFill>
              <a:latin typeface="Times New Roman" pitchFamily="18" charset="0"/>
              <a:cs typeface="Times New Roman" pitchFamily="18" charset="0"/>
            </a:endParaRPr>
          </a:p>
        </p:txBody>
      </p:sp>
      <p:sp>
        <p:nvSpPr>
          <p:cNvPr id="3" name="Espace réservé du contenu 2"/>
          <p:cNvSpPr>
            <a:spLocks noGrp="1"/>
          </p:cNvSpPr>
          <p:nvPr>
            <p:ph idx="1"/>
          </p:nvPr>
        </p:nvSpPr>
        <p:spPr/>
        <p:txBody>
          <a:bodyPr>
            <a:normAutofit lnSpcReduction="10000"/>
          </a:bodyPr>
          <a:lstStyle/>
          <a:p>
            <a:r>
              <a:rPr lang="fr-FR" dirty="0" smtClean="0">
                <a:latin typeface="Times New Roman" pitchFamily="18" charset="0"/>
                <a:cs typeface="Times New Roman" pitchFamily="18" charset="0"/>
              </a:rPr>
              <a:t>Un hémogramme doit être pratiqué devant :  Des signes évoquant une diminution d'une ou plusieurs lignées sanguines : </a:t>
            </a:r>
          </a:p>
          <a:p>
            <a:r>
              <a:rPr lang="fr-FR" dirty="0" smtClean="0">
                <a:latin typeface="Times New Roman" pitchFamily="18" charset="0"/>
                <a:cs typeface="Times New Roman" pitchFamily="18" charset="0"/>
              </a:rPr>
              <a:t> Syndrome anémique : pâleur et/ou signes d'anoxie (palpitations, dyspnée…) </a:t>
            </a:r>
          </a:p>
          <a:p>
            <a:r>
              <a:rPr lang="fr-FR" dirty="0" smtClean="0">
                <a:latin typeface="Times New Roman" pitchFamily="18" charset="0"/>
                <a:cs typeface="Times New Roman" pitchFamily="18" charset="0"/>
              </a:rPr>
              <a:t>Syndrome hémorragique aigu, purpura, ecchymoses ou hématomes anormaux </a:t>
            </a:r>
          </a:p>
          <a:p>
            <a:r>
              <a:rPr lang="fr-FR" dirty="0" smtClean="0">
                <a:latin typeface="Times New Roman" pitchFamily="18" charset="0"/>
                <a:cs typeface="Times New Roman" pitchFamily="18" charset="0"/>
              </a:rPr>
              <a:t>Syndrome infectieux inexpliqué, persistant, récidivant ou grave.</a:t>
            </a:r>
            <a:endParaRPr lang="fr-FR" dirty="0">
              <a:latin typeface="Times New Roman" pitchFamily="18" charset="0"/>
              <a:cs typeface="Times New Roman" pitchFamily="18" charset="0"/>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rgbClr val="FF0000"/>
                </a:solidFill>
                <a:latin typeface="Times New Roman" pitchFamily="18" charset="0"/>
                <a:cs typeface="Times New Roman" pitchFamily="18" charset="0"/>
              </a:rPr>
              <a:t>Prélèvement</a:t>
            </a:r>
            <a:r>
              <a:rPr lang="fr-FR" dirty="0" smtClean="0"/>
              <a:t> </a:t>
            </a:r>
            <a:endParaRPr lang="fr-FR" dirty="0"/>
          </a:p>
        </p:txBody>
      </p:sp>
      <p:sp>
        <p:nvSpPr>
          <p:cNvPr id="3" name="Espace réservé du contenu 2"/>
          <p:cNvSpPr>
            <a:spLocks noGrp="1"/>
          </p:cNvSpPr>
          <p:nvPr>
            <p:ph idx="1"/>
          </p:nvPr>
        </p:nvSpPr>
        <p:spPr>
          <a:xfrm>
            <a:off x="0" y="1285860"/>
            <a:ext cx="9144000" cy="5572140"/>
          </a:xfrm>
        </p:spPr>
        <p:txBody>
          <a:bodyPr>
            <a:normAutofit fontScale="92500" lnSpcReduction="10000"/>
          </a:bodyPr>
          <a:lstStyle/>
          <a:p>
            <a:endParaRPr lang="fr-FR" dirty="0" smtClean="0"/>
          </a:p>
          <a:p>
            <a:r>
              <a:rPr lang="fr-FR" dirty="0" smtClean="0">
                <a:latin typeface="Times New Roman" pitchFamily="18" charset="0"/>
                <a:cs typeface="Times New Roman" pitchFamily="18" charset="0"/>
              </a:rPr>
              <a:t>5 ml de sang sur EDTA.</a:t>
            </a:r>
          </a:p>
          <a:p>
            <a:r>
              <a:rPr lang="fr-FR" dirty="0" smtClean="0">
                <a:latin typeface="Times New Roman" pitchFamily="18" charset="0"/>
                <a:cs typeface="Times New Roman" pitchFamily="18" charset="0"/>
              </a:rPr>
              <a:t>Il est inutile que le patient soit à jeun</a:t>
            </a:r>
          </a:p>
          <a:p>
            <a:r>
              <a:rPr lang="fr-FR" b="1" i="1" dirty="0" smtClean="0">
                <a:solidFill>
                  <a:srgbClr val="FF0000"/>
                </a:solidFill>
                <a:latin typeface="Times New Roman" pitchFamily="18" charset="0"/>
                <a:cs typeface="Times New Roman" pitchFamily="18" charset="0"/>
              </a:rPr>
              <a:t>Technique</a:t>
            </a:r>
          </a:p>
          <a:p>
            <a:r>
              <a:rPr lang="fr-FR" dirty="0" smtClean="0">
                <a:latin typeface="Times New Roman" pitchFamily="18" charset="0"/>
                <a:cs typeface="Times New Roman" pitchFamily="18" charset="0"/>
              </a:rPr>
              <a:t>Aujourd’hui la NFS est réalisée par des automates, qui comptent les globules rouges et les globules blancs, dosent l’hémoglobine, calculent</a:t>
            </a:r>
          </a:p>
          <a:p>
            <a:r>
              <a:rPr lang="fr-FR" dirty="0" smtClean="0">
                <a:latin typeface="Times New Roman" pitchFamily="18" charset="0"/>
                <a:cs typeface="Times New Roman" pitchFamily="18" charset="0"/>
              </a:rPr>
              <a:t>ou mesurent l’hématocrite et les constantes érythrocytaires,</a:t>
            </a:r>
          </a:p>
          <a:p>
            <a:r>
              <a:rPr lang="fr-FR" dirty="0" smtClean="0">
                <a:latin typeface="Times New Roman" pitchFamily="18" charset="0"/>
                <a:cs typeface="Times New Roman" pitchFamily="18" charset="0"/>
              </a:rPr>
              <a:t>établissent la formule leucocytaire.</a:t>
            </a:r>
          </a:p>
          <a:p>
            <a:r>
              <a:rPr lang="fr-FR" dirty="0" smtClean="0">
                <a:latin typeface="Times New Roman" pitchFamily="18" charset="0"/>
                <a:cs typeface="Times New Roman" pitchFamily="18" charset="0"/>
              </a:rPr>
              <a:t>Ces appareils sont précis, rapides et fiables.</a:t>
            </a:r>
            <a:endParaRPr lang="fr-FR" dirty="0">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28596" y="1357298"/>
            <a:ext cx="8229600" cy="4525963"/>
          </a:xfrm>
        </p:spPr>
        <p:txBody>
          <a:bodyPr>
            <a:normAutofit/>
          </a:bodyPr>
          <a:lstStyle/>
          <a:p>
            <a:r>
              <a:rPr lang="fr-FR" dirty="0">
                <a:latin typeface="Times New Roman" pitchFamily="18" charset="0"/>
                <a:cs typeface="Times New Roman" pitchFamily="18" charset="0"/>
              </a:rPr>
              <a:t>La détermination du groupe sanguin ABO doit comporter </a:t>
            </a:r>
            <a:r>
              <a:rPr lang="fr-FR" dirty="0" smtClean="0">
                <a:latin typeface="Times New Roman" pitchFamily="18" charset="0"/>
                <a:cs typeface="Times New Roman" pitchFamily="18" charset="0"/>
              </a:rPr>
              <a:t>deux méthodes </a:t>
            </a:r>
            <a:r>
              <a:rPr lang="fr-FR" dirty="0">
                <a:latin typeface="Times New Roman" pitchFamily="18" charset="0"/>
                <a:cs typeface="Times New Roman" pitchFamily="18" charset="0"/>
              </a:rPr>
              <a:t>:</a:t>
            </a:r>
          </a:p>
          <a:p>
            <a:r>
              <a:rPr lang="fr-FR" dirty="0" smtClean="0">
                <a:latin typeface="Times New Roman" pitchFamily="18" charset="0"/>
                <a:cs typeface="Times New Roman" pitchFamily="18" charset="0"/>
              </a:rPr>
              <a:t> </a:t>
            </a:r>
            <a:r>
              <a:rPr lang="fr-FR" b="1" i="1" dirty="0">
                <a:solidFill>
                  <a:srgbClr val="FF0000"/>
                </a:solidFill>
                <a:latin typeface="Times New Roman" pitchFamily="18" charset="0"/>
                <a:cs typeface="Times New Roman" pitchFamily="18" charset="0"/>
              </a:rPr>
              <a:t>la méthode de </a:t>
            </a:r>
            <a:r>
              <a:rPr lang="fr-FR" b="1" i="1" dirty="0" smtClean="0">
                <a:solidFill>
                  <a:srgbClr val="FF0000"/>
                </a:solidFill>
                <a:latin typeface="Times New Roman" pitchFamily="18" charset="0"/>
                <a:cs typeface="Times New Roman" pitchFamily="18" charset="0"/>
              </a:rPr>
              <a:t>Beth-Vincent: </a:t>
            </a:r>
            <a:r>
              <a:rPr lang="fr-FR" dirty="0">
                <a:latin typeface="Times New Roman" pitchFamily="18" charset="0"/>
                <a:cs typeface="Times New Roman" pitchFamily="18" charset="0"/>
              </a:rPr>
              <a:t>qui recherche les antigènes sur </a:t>
            </a:r>
            <a:r>
              <a:rPr lang="fr-FR" dirty="0" smtClean="0">
                <a:latin typeface="Times New Roman" pitchFamily="18" charset="0"/>
                <a:cs typeface="Times New Roman" pitchFamily="18" charset="0"/>
              </a:rPr>
              <a:t>les hématies </a:t>
            </a:r>
            <a:r>
              <a:rPr lang="fr-FR" dirty="0">
                <a:latin typeface="Times New Roman" pitchFamily="18" charset="0"/>
                <a:cs typeface="Times New Roman" pitchFamily="18" charset="0"/>
              </a:rPr>
              <a:t>à l’aide de sérums tests </a:t>
            </a:r>
            <a:r>
              <a:rPr lang="fr-FR" dirty="0" err="1">
                <a:latin typeface="Times New Roman" pitchFamily="18" charset="0"/>
                <a:cs typeface="Times New Roman" pitchFamily="18" charset="0"/>
              </a:rPr>
              <a:t>anti-A</a:t>
            </a:r>
            <a:r>
              <a:rPr lang="fr-FR" dirty="0">
                <a:latin typeface="Times New Roman" pitchFamily="18" charset="0"/>
                <a:cs typeface="Times New Roman" pitchFamily="18" charset="0"/>
              </a:rPr>
              <a:t>, </a:t>
            </a:r>
            <a:r>
              <a:rPr lang="fr-FR" dirty="0" err="1">
                <a:latin typeface="Times New Roman" pitchFamily="18" charset="0"/>
                <a:cs typeface="Times New Roman" pitchFamily="18" charset="0"/>
              </a:rPr>
              <a:t>anti-B</a:t>
            </a:r>
            <a:r>
              <a:rPr lang="fr-FR" dirty="0">
                <a:latin typeface="Times New Roman" pitchFamily="18" charset="0"/>
                <a:cs typeface="Times New Roman" pitchFamily="18" charset="0"/>
              </a:rPr>
              <a:t> et anti-AB ;</a:t>
            </a:r>
          </a:p>
          <a:p>
            <a:r>
              <a:rPr lang="fr-FR" dirty="0" smtClean="0">
                <a:latin typeface="Times New Roman" pitchFamily="18" charset="0"/>
                <a:cs typeface="Times New Roman" pitchFamily="18" charset="0"/>
              </a:rPr>
              <a:t> </a:t>
            </a:r>
            <a:r>
              <a:rPr lang="fr-FR" b="1" i="1" dirty="0">
                <a:solidFill>
                  <a:srgbClr val="FF0000"/>
                </a:solidFill>
                <a:latin typeface="Times New Roman" pitchFamily="18" charset="0"/>
                <a:cs typeface="Times New Roman" pitchFamily="18" charset="0"/>
              </a:rPr>
              <a:t>la méthode de </a:t>
            </a:r>
            <a:r>
              <a:rPr lang="fr-FR" b="1" i="1" dirty="0" err="1">
                <a:solidFill>
                  <a:srgbClr val="FF0000"/>
                </a:solidFill>
                <a:latin typeface="Times New Roman" pitchFamily="18" charset="0"/>
                <a:cs typeface="Times New Roman" pitchFamily="18" charset="0"/>
              </a:rPr>
              <a:t>Simonin</a:t>
            </a:r>
            <a:r>
              <a:rPr lang="fr-FR" b="1" i="1" dirty="0">
                <a:solidFill>
                  <a:srgbClr val="FF0000"/>
                </a:solidFill>
                <a:latin typeface="Times New Roman" pitchFamily="18" charset="0"/>
                <a:cs typeface="Times New Roman" pitchFamily="18" charset="0"/>
              </a:rPr>
              <a:t> </a:t>
            </a:r>
            <a:r>
              <a:rPr lang="fr-FR" b="1" i="1" dirty="0" smtClean="0">
                <a:solidFill>
                  <a:srgbClr val="FF0000"/>
                </a:solidFill>
                <a:latin typeface="Times New Roman" pitchFamily="18" charset="0"/>
                <a:cs typeface="Times New Roman" pitchFamily="18" charset="0"/>
              </a:rPr>
              <a:t>:</a:t>
            </a:r>
            <a:r>
              <a:rPr lang="fr-FR" dirty="0" smtClean="0">
                <a:latin typeface="Times New Roman" pitchFamily="18" charset="0"/>
                <a:cs typeface="Times New Roman" pitchFamily="18" charset="0"/>
              </a:rPr>
              <a:t>qui </a:t>
            </a:r>
            <a:r>
              <a:rPr lang="fr-FR" dirty="0">
                <a:latin typeface="Times New Roman" pitchFamily="18" charset="0"/>
                <a:cs typeface="Times New Roman" pitchFamily="18" charset="0"/>
              </a:rPr>
              <a:t>recherche les anticorps dans le </a:t>
            </a:r>
            <a:r>
              <a:rPr lang="fr-FR" dirty="0" smtClean="0">
                <a:latin typeface="Times New Roman" pitchFamily="18" charset="0"/>
                <a:cs typeface="Times New Roman" pitchFamily="18" charset="0"/>
              </a:rPr>
              <a:t>sérum au </a:t>
            </a:r>
            <a:r>
              <a:rPr lang="fr-FR" dirty="0">
                <a:latin typeface="Times New Roman" pitchFamily="18" charset="0"/>
                <a:cs typeface="Times New Roman" pitchFamily="18" charset="0"/>
              </a:rPr>
              <a:t>moyen d’hématies tests A, B, AB et O</a:t>
            </a:r>
            <a:r>
              <a:rPr lang="fr-FR" dirty="0" smtClean="0">
                <a:latin typeface="Times New Roman" pitchFamily="18" charset="0"/>
                <a:cs typeface="Times New Roman" pitchFamily="18" charset="0"/>
              </a:rPr>
              <a:t>.</a:t>
            </a:r>
            <a:endParaRPr lang="fr-FR" dirty="0">
              <a:latin typeface="Times New Roman" pitchFamily="18" charset="0"/>
              <a:cs typeface="Times New Roman" pitchFamily="18"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0"/>
            <a:ext cx="9144000" cy="6857999"/>
          </a:xfrm>
          <a:prstGeom prst="rect">
            <a:avLst/>
          </a:prstGeom>
          <a:noFill/>
          <a:ln w="9525">
            <a:noFill/>
            <a:miter lim="800000"/>
            <a:headEnd/>
            <a:tailEnd/>
          </a:ln>
          <a:effec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0"/>
            <a:ext cx="9144000" cy="5786454"/>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0" y="5786454"/>
            <a:ext cx="9144000" cy="1071546"/>
          </a:xfrm>
          <a:prstGeom prst="rect">
            <a:avLst/>
          </a:prstGeom>
          <a:noFill/>
          <a:ln w="9525">
            <a:noFill/>
            <a:miter lim="800000"/>
            <a:headEnd/>
            <a:tailEnd/>
          </a:ln>
          <a:effec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462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285720" y="500042"/>
            <a:ext cx="8286808" cy="436723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7158" y="500042"/>
            <a:ext cx="8501122" cy="707886"/>
          </a:xfrm>
          <a:prstGeom prst="rect">
            <a:avLst/>
          </a:prstGeom>
        </p:spPr>
        <p:txBody>
          <a:bodyPr wrap="square">
            <a:spAutoFit/>
          </a:bodyPr>
          <a:lstStyle/>
          <a:p>
            <a:pPr algn="ctr"/>
            <a:r>
              <a:rPr lang="fr-FR"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Les constantes hématimétriques </a:t>
            </a:r>
            <a:endParaRPr lang="fr-FR" sz="4000" dirty="0"/>
          </a:p>
        </p:txBody>
      </p:sp>
      <p:pic>
        <p:nvPicPr>
          <p:cNvPr id="6148" name="Picture 4"/>
          <p:cNvPicPr>
            <a:picLocks noChangeAspect="1" noChangeArrowheads="1"/>
          </p:cNvPicPr>
          <p:nvPr/>
        </p:nvPicPr>
        <p:blipFill>
          <a:blip r:embed="rId2"/>
          <a:srcRect/>
          <a:stretch>
            <a:fillRect/>
          </a:stretch>
        </p:blipFill>
        <p:spPr bwMode="auto">
          <a:xfrm>
            <a:off x="714348" y="2047874"/>
            <a:ext cx="7429551" cy="4310083"/>
          </a:xfrm>
          <a:prstGeom prst="rect">
            <a:avLst/>
          </a:prstGeom>
          <a:noFill/>
          <a:ln w="9525">
            <a:noFill/>
            <a:miter lim="800000"/>
            <a:headEnd/>
            <a:tailEnd/>
          </a:ln>
          <a:effectLst/>
        </p:spPr>
      </p:pic>
      <p:pic>
        <p:nvPicPr>
          <p:cNvPr id="6149" name="Picture 5"/>
          <p:cNvPicPr>
            <a:picLocks noChangeAspect="1" noChangeArrowheads="1"/>
          </p:cNvPicPr>
          <p:nvPr/>
        </p:nvPicPr>
        <p:blipFill>
          <a:blip r:embed="rId3"/>
          <a:srcRect/>
          <a:stretch>
            <a:fillRect/>
          </a:stretch>
        </p:blipFill>
        <p:spPr bwMode="auto">
          <a:xfrm>
            <a:off x="928662" y="1571612"/>
            <a:ext cx="7705099" cy="35719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a:srcRect/>
          <a:stretch>
            <a:fillRect/>
          </a:stretch>
        </p:blipFill>
        <p:spPr bwMode="auto">
          <a:xfrm>
            <a:off x="500034" y="1928802"/>
            <a:ext cx="8358246" cy="4357718"/>
          </a:xfrm>
          <a:prstGeom prst="rect">
            <a:avLst/>
          </a:prstGeom>
          <a:noFill/>
          <a:ln w="9525">
            <a:noFill/>
            <a:miter lim="800000"/>
            <a:headEnd/>
            <a:tailEnd/>
          </a:ln>
          <a:effectLst/>
        </p:spPr>
      </p:pic>
      <p:pic>
        <p:nvPicPr>
          <p:cNvPr id="7171" name="Picture 3"/>
          <p:cNvPicPr>
            <a:picLocks noChangeAspect="1" noChangeArrowheads="1"/>
          </p:cNvPicPr>
          <p:nvPr/>
        </p:nvPicPr>
        <p:blipFill>
          <a:blip r:embed="rId4"/>
          <a:srcRect/>
          <a:stretch>
            <a:fillRect/>
          </a:stretch>
        </p:blipFill>
        <p:spPr bwMode="auto">
          <a:xfrm>
            <a:off x="857224" y="785794"/>
            <a:ext cx="6858048" cy="92869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357158" y="1428736"/>
            <a:ext cx="8501122" cy="4929222"/>
          </a:xfrm>
          <a:prstGeom prst="rect">
            <a:avLst/>
          </a:prstGeom>
          <a:noFill/>
          <a:ln w="9525">
            <a:noFill/>
            <a:miter lim="800000"/>
            <a:headEnd/>
            <a:tailEnd/>
          </a:ln>
          <a:effectLst/>
        </p:spPr>
      </p:pic>
      <p:pic>
        <p:nvPicPr>
          <p:cNvPr id="9219" name="Picture 3"/>
          <p:cNvPicPr>
            <a:picLocks noChangeAspect="1" noChangeArrowheads="1"/>
          </p:cNvPicPr>
          <p:nvPr/>
        </p:nvPicPr>
        <p:blipFill>
          <a:blip r:embed="rId3"/>
          <a:srcRect/>
          <a:stretch>
            <a:fillRect/>
          </a:stretch>
        </p:blipFill>
        <p:spPr bwMode="auto">
          <a:xfrm>
            <a:off x="1071538" y="357166"/>
            <a:ext cx="6858048" cy="107157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57158" y="1857364"/>
            <a:ext cx="8515352" cy="2714644"/>
          </a:xfrm>
        </p:spPr>
        <p:txBody>
          <a:bodyPr>
            <a:normAutofit/>
          </a:bodyPr>
          <a:lstStyle/>
          <a:p>
            <a:r>
              <a:rPr lang="fr-FR" sz="8000" b="1" i="1" dirty="0" smtClean="0">
                <a:solidFill>
                  <a:srgbClr val="FF0000"/>
                </a:solidFill>
                <a:latin typeface="Times New Roman" pitchFamily="18" charset="0"/>
                <a:cs typeface="Times New Roman" pitchFamily="18" charset="0"/>
              </a:rPr>
              <a:t>Bilan rénal </a:t>
            </a:r>
            <a:endParaRPr lang="fr-FR" sz="8000" b="1" i="1" dirty="0">
              <a:solidFill>
                <a:srgbClr val="FF0000"/>
              </a:solidFill>
              <a:latin typeface="Times New Roman" pitchFamily="18" charset="0"/>
              <a:cs typeface="Times New Roman" pitchFamily="18" charset="0"/>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5400" dirty="0" smtClean="0">
                <a:solidFill>
                  <a:srgbClr val="FF0000"/>
                </a:solidFill>
                <a:latin typeface="Times New Roman" pitchFamily="18" charset="0"/>
                <a:cs typeface="Times New Roman" pitchFamily="18" charset="0"/>
              </a:rPr>
              <a:t>Introduction </a:t>
            </a:r>
            <a:endParaRPr lang="fr-FR" sz="5400" dirty="0">
              <a:solidFill>
                <a:srgbClr val="FF0000"/>
              </a:solidFill>
              <a:latin typeface="Times New Roman" pitchFamily="18" charset="0"/>
              <a:cs typeface="Times New Roman" pitchFamily="18" charset="0"/>
            </a:endParaRPr>
          </a:p>
        </p:txBody>
      </p:sp>
      <p:sp>
        <p:nvSpPr>
          <p:cNvPr id="3" name="Espace réservé du contenu 2"/>
          <p:cNvSpPr>
            <a:spLocks noGrp="1"/>
          </p:cNvSpPr>
          <p:nvPr>
            <p:ph idx="1"/>
          </p:nvPr>
        </p:nvSpPr>
        <p:spPr>
          <a:xfrm>
            <a:off x="0" y="1428736"/>
            <a:ext cx="9144000" cy="5214974"/>
          </a:xfrm>
        </p:spPr>
        <p:txBody>
          <a:bodyPr>
            <a:normAutofit lnSpcReduction="10000"/>
          </a:bodyPr>
          <a:lstStyle/>
          <a:p>
            <a:pPr>
              <a:lnSpc>
                <a:spcPct val="150000"/>
              </a:lnSpc>
            </a:pPr>
            <a:r>
              <a:rPr lang="fr-FR" sz="2800" dirty="0" smtClean="0">
                <a:latin typeface="Times New Roman" pitchFamily="18" charset="0"/>
                <a:cs typeface="Times New Roman" pitchFamily="18" charset="0"/>
              </a:rPr>
              <a:t>Les reins jouent un rôle essentiel dans l’organisme : chaque jour, ils filtrent 1.80 litres de sang et éliminent ainsi les déchets du corps. Quand ce filtre ne fonctionne plus, on parle d’insuffisance rénale. </a:t>
            </a:r>
          </a:p>
          <a:p>
            <a:pPr>
              <a:lnSpc>
                <a:spcPct val="150000"/>
              </a:lnSpc>
            </a:pPr>
            <a:r>
              <a:rPr lang="fr-FR" sz="2800" dirty="0" smtClean="0">
                <a:latin typeface="Times New Roman" pitchFamily="18" charset="0"/>
                <a:cs typeface="Times New Roman" pitchFamily="18" charset="0"/>
              </a:rPr>
              <a:t>Cette dernière est due à une destruction progressive des canaux qui constituent le rein donc le sang n’est pas filtré. Les déchets de l’organisme ne s’éliminent plus et s’accumulent dans les urines</a:t>
            </a:r>
            <a:endParaRPr lang="fr-FR" sz="2800" dirty="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066800" y="785813"/>
            <a:ext cx="7010400" cy="5286375"/>
          </a:xfrm>
          <a:prstGeom prst="rect">
            <a:avLst/>
          </a:prstGeom>
          <a:noFill/>
          <a:ln w="9525">
            <a:noFill/>
            <a:miter lim="800000"/>
            <a:headEnd/>
            <a:tailEnd/>
          </a:ln>
          <a:effec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1417638"/>
          </a:xfrm>
        </p:spPr>
        <p:txBody>
          <a:bodyPr>
            <a:normAutofit fontScale="90000"/>
          </a:bodyPr>
          <a:lstStyle/>
          <a:p>
            <a:r>
              <a:rPr lang="fr-FR" sz="3600" b="1" dirty="0" smtClean="0">
                <a:latin typeface="Times New Roman" pitchFamily="18" charset="0"/>
                <a:cs typeface="Times New Roman" pitchFamily="18" charset="0"/>
              </a:rPr>
              <a:t/>
            </a:r>
            <a:br>
              <a:rPr lang="fr-FR" sz="3600" b="1" dirty="0" smtClean="0">
                <a:latin typeface="Times New Roman" pitchFamily="18" charset="0"/>
                <a:cs typeface="Times New Roman" pitchFamily="18" charset="0"/>
              </a:rPr>
            </a:br>
            <a:r>
              <a:rPr lang="fr-FR" sz="4000" b="1" i="1" dirty="0" smtClean="0">
                <a:solidFill>
                  <a:srgbClr val="FF0000"/>
                </a:solidFill>
                <a:latin typeface="Times New Roman" pitchFamily="18" charset="0"/>
                <a:cs typeface="Times New Roman" pitchFamily="18" charset="0"/>
              </a:rPr>
              <a:t>Pourquoi un bilan biologique de la fonction rénale ?</a:t>
            </a:r>
            <a:r>
              <a:rPr lang="fr-FR" b="1" dirty="0" smtClean="0"/>
              <a:t/>
            </a:r>
            <a:br>
              <a:rPr lang="fr-FR" b="1" dirty="0" smtClean="0"/>
            </a:br>
            <a:endParaRPr lang="fr-FR" dirty="0"/>
          </a:p>
        </p:txBody>
      </p:sp>
      <p:sp>
        <p:nvSpPr>
          <p:cNvPr id="3" name="Espace réservé du contenu 2"/>
          <p:cNvSpPr>
            <a:spLocks noGrp="1"/>
          </p:cNvSpPr>
          <p:nvPr>
            <p:ph idx="1"/>
          </p:nvPr>
        </p:nvSpPr>
        <p:spPr>
          <a:xfrm>
            <a:off x="0" y="1357298"/>
            <a:ext cx="9144000" cy="5500702"/>
          </a:xfrm>
        </p:spPr>
        <p:txBody>
          <a:bodyPr>
            <a:normAutofit fontScale="77500" lnSpcReduction="20000"/>
          </a:bodyPr>
          <a:lstStyle/>
          <a:p>
            <a:pPr>
              <a:lnSpc>
                <a:spcPct val="170000"/>
              </a:lnSpc>
            </a:pPr>
            <a:r>
              <a:rPr lang="fr-FR" sz="3000" dirty="0" smtClean="0">
                <a:latin typeface="Times New Roman" pitchFamily="18" charset="0"/>
                <a:cs typeface="Times New Roman" pitchFamily="18" charset="0"/>
              </a:rPr>
              <a:t>Un bilan biologique de la fonction rénale permet d'apprécier le bon fonctionnement du rein.</a:t>
            </a:r>
          </a:p>
          <a:p>
            <a:pPr>
              <a:lnSpc>
                <a:spcPct val="170000"/>
              </a:lnSpc>
            </a:pPr>
            <a:r>
              <a:rPr lang="fr-FR" sz="3000" dirty="0" smtClean="0">
                <a:latin typeface="Times New Roman" pitchFamily="18" charset="0"/>
                <a:cs typeface="Times New Roman" pitchFamily="18" charset="0"/>
              </a:rPr>
              <a:t> La fonction du rein peut en effet être altérée, soit primitivement au cours de nombreuses maladies du rein (infection, cancer, </a:t>
            </a:r>
            <a:r>
              <a:rPr lang="fr-FR" sz="3000" dirty="0" err="1" smtClean="0">
                <a:latin typeface="Times New Roman" pitchFamily="18" charset="0"/>
                <a:cs typeface="Times New Roman" pitchFamily="18" charset="0"/>
              </a:rPr>
              <a:t>etc</a:t>
            </a:r>
            <a:r>
              <a:rPr lang="fr-FR" sz="3000" dirty="0" smtClean="0">
                <a:latin typeface="Times New Roman" pitchFamily="18" charset="0"/>
                <a:cs typeface="Times New Roman" pitchFamily="18" charset="0"/>
              </a:rPr>
              <a:t>)</a:t>
            </a:r>
          </a:p>
          <a:p>
            <a:pPr>
              <a:lnSpc>
                <a:spcPct val="170000"/>
              </a:lnSpc>
            </a:pPr>
            <a:r>
              <a:rPr lang="fr-FR" sz="3000" dirty="0" smtClean="0">
                <a:latin typeface="Times New Roman" pitchFamily="18" charset="0"/>
                <a:cs typeface="Times New Roman" pitchFamily="18" charset="0"/>
              </a:rPr>
              <a:t> soit secondairement, par retentissement de différentes affections, comme l'hypertension artérielle ou le diabète, sur le rein.</a:t>
            </a:r>
          </a:p>
          <a:p>
            <a:pPr>
              <a:lnSpc>
                <a:spcPct val="170000"/>
              </a:lnSpc>
            </a:pPr>
            <a:r>
              <a:rPr lang="fr-FR" sz="3000" dirty="0" smtClean="0">
                <a:latin typeface="Times New Roman" pitchFamily="18" charset="0"/>
                <a:cs typeface="Times New Roman" pitchFamily="18" charset="0"/>
              </a:rPr>
              <a:t>Certains examens apprécient la fonction rénale dans sa globalité. D'autres, plus spécifiques, orientent le diagnostic vers certains types de lésions rénales</a:t>
            </a:r>
            <a:r>
              <a:rPr lang="fr-FR" dirty="0" smtClean="0">
                <a:latin typeface="Times New Roman" pitchFamily="18" charset="0"/>
                <a:cs typeface="Times New Roman" pitchFamily="18" charset="0"/>
              </a:rPr>
              <a:t>.</a:t>
            </a:r>
          </a:p>
          <a:p>
            <a:endParaRPr lang="fr-FR"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i="1" dirty="0" smtClean="0">
                <a:solidFill>
                  <a:srgbClr val="FF0000"/>
                </a:solidFill>
                <a:latin typeface="Times New Roman" pitchFamily="18" charset="0"/>
                <a:cs typeface="Times New Roman" pitchFamily="18" charset="0"/>
              </a:rPr>
              <a:t>Cause de l’insuffisance rénal </a:t>
            </a:r>
            <a:endParaRPr lang="fr-FR" b="1" i="1" dirty="0">
              <a:solidFill>
                <a:srgbClr val="FF0000"/>
              </a:solidFill>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a:srcRect/>
          <a:stretch>
            <a:fillRect/>
          </a:stretch>
        </p:blipFill>
        <p:spPr bwMode="auto">
          <a:xfrm>
            <a:off x="428596" y="1214422"/>
            <a:ext cx="8358246" cy="5429288"/>
          </a:xfrm>
          <a:prstGeom prst="rect">
            <a:avLst/>
          </a:prstGeom>
          <a:noFill/>
          <a:ln w="9525">
            <a:noFill/>
            <a:miter lim="800000"/>
            <a:headEnd/>
            <a:tailEnd/>
          </a:ln>
          <a:effectLst/>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14282" y="285728"/>
            <a:ext cx="8715436" cy="6286544"/>
          </a:xfrm>
        </p:spPr>
        <p:txBody>
          <a:bodyPr/>
          <a:lstStyle/>
          <a:p>
            <a:r>
              <a:rPr lang="fr-FR" b="1" dirty="0" smtClean="0">
                <a:solidFill>
                  <a:srgbClr val="FF0000"/>
                </a:solidFill>
                <a:latin typeface="Times New Roman" pitchFamily="18" charset="0"/>
                <a:cs typeface="Times New Roman" pitchFamily="18" charset="0"/>
              </a:rPr>
              <a:t>Le bilan rénal comporte: </a:t>
            </a:r>
            <a:r>
              <a:rPr lang="fr-FR" dirty="0" smtClean="0">
                <a:latin typeface="Times New Roman" pitchFamily="18" charset="0"/>
                <a:cs typeface="Times New Roman" pitchFamily="18" charset="0"/>
              </a:rPr>
              <a:t>l’Analyse de sang et d'urine mesurant la quantité de différentes substances ou cellules, fabriquées ou éliminées par le rein. </a:t>
            </a:r>
          </a:p>
          <a:p>
            <a:pPr algn="ctr"/>
            <a:r>
              <a:rPr lang="fr-FR" b="1" dirty="0" smtClean="0">
                <a:latin typeface="Times New Roman" pitchFamily="18" charset="0"/>
                <a:cs typeface="Times New Roman" pitchFamily="18" charset="0"/>
              </a:rPr>
              <a:t>La prise de sang</a:t>
            </a:r>
            <a:endParaRPr lang="fr-FR" dirty="0" smtClean="0">
              <a:latin typeface="Times New Roman" pitchFamily="18" charset="0"/>
              <a:cs typeface="Times New Roman" pitchFamily="18" charset="0"/>
            </a:endParaRPr>
          </a:p>
          <a:p>
            <a:pPr fontAlgn="base"/>
            <a:r>
              <a:rPr lang="fr-FR" sz="2800" dirty="0" smtClean="0">
                <a:latin typeface="Times New Roman" pitchFamily="18" charset="0"/>
                <a:cs typeface="Times New Roman" pitchFamily="18" charset="0"/>
              </a:rPr>
              <a:t>l’examen le plus fréquemment demandé en première intention. Il consiste principalement en un dosage de </a:t>
            </a:r>
            <a:r>
              <a:rPr lang="fr-FR" sz="2800" dirty="0" smtClean="0">
                <a:solidFill>
                  <a:srgbClr val="FF0000"/>
                </a:solidFill>
                <a:latin typeface="Times New Roman" pitchFamily="18" charset="0"/>
                <a:cs typeface="Times New Roman" pitchFamily="18" charset="0"/>
              </a:rPr>
              <a:t>l’urée et de la créatinine </a:t>
            </a:r>
          </a:p>
          <a:p>
            <a:pPr fontAlgn="base"/>
            <a:r>
              <a:rPr lang="fr-FR" sz="2800" b="1" dirty="0" smtClean="0">
                <a:solidFill>
                  <a:srgbClr val="FF0000"/>
                </a:solidFill>
                <a:latin typeface="Times New Roman" pitchFamily="18" charset="0"/>
                <a:cs typeface="Times New Roman" pitchFamily="18" charset="0"/>
              </a:rPr>
              <a:t>1/- L’urée (urémie) </a:t>
            </a:r>
            <a:r>
              <a:rPr lang="fr-FR" sz="2800" dirty="0" smtClean="0">
                <a:latin typeface="Times New Roman" pitchFamily="18" charset="0"/>
                <a:cs typeface="Times New Roman" pitchFamily="18" charset="0"/>
              </a:rPr>
              <a:t>:est un déchet transporté par le sang. Il doit être éliminé par les reins. Une augmentation de son taux montre que les reins l’éliminent mal. </a:t>
            </a:r>
          </a:p>
          <a:p>
            <a:endParaRPr lang="fr-FR" dirty="0">
              <a:latin typeface="Times New Roman" pitchFamily="18" charset="0"/>
              <a:cs typeface="Times New Roman" pitchFamily="18"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142852"/>
            <a:ext cx="9144000" cy="6715148"/>
          </a:xfrm>
        </p:spPr>
        <p:txBody>
          <a:bodyPr>
            <a:normAutofit lnSpcReduction="10000"/>
          </a:bodyPr>
          <a:lstStyle/>
          <a:p>
            <a:pPr>
              <a:lnSpc>
                <a:spcPct val="150000"/>
              </a:lnSpc>
            </a:pPr>
            <a:r>
              <a:rPr lang="fr-FR" sz="2400" dirty="0" smtClean="0">
                <a:latin typeface="Times New Roman" pitchFamily="18" charset="0"/>
                <a:cs typeface="Times New Roman" pitchFamily="18" charset="0"/>
              </a:rPr>
              <a:t>Le dosage de l’urée dans le sang (</a:t>
            </a:r>
            <a:r>
              <a:rPr lang="fr-FR" sz="2400" b="1" dirty="0" smtClean="0">
                <a:latin typeface="Times New Roman" pitchFamily="18" charset="0"/>
                <a:cs typeface="Times New Roman" pitchFamily="18" charset="0"/>
              </a:rPr>
              <a:t>urémie</a:t>
            </a:r>
            <a:r>
              <a:rPr lang="fr-FR" sz="2400" dirty="0" smtClean="0">
                <a:latin typeface="Times New Roman" pitchFamily="18" charset="0"/>
                <a:cs typeface="Times New Roman" pitchFamily="18" charset="0"/>
              </a:rPr>
              <a:t>) s’effectue sur un prélèvement sanguin, généralement effectué au pli du coude.</a:t>
            </a:r>
          </a:p>
          <a:p>
            <a:pPr>
              <a:lnSpc>
                <a:spcPct val="150000"/>
              </a:lnSpc>
            </a:pPr>
            <a:r>
              <a:rPr lang="fr-FR" sz="2400" dirty="0" smtClean="0">
                <a:latin typeface="Times New Roman" pitchFamily="18" charset="0"/>
                <a:cs typeface="Times New Roman" pitchFamily="18" charset="0"/>
              </a:rPr>
              <a:t>Il faut de préférence être à jeun et éviter les repas trop riches en protéines les jours précédents</a:t>
            </a:r>
          </a:p>
          <a:p>
            <a:pPr algn="ctr" fontAlgn="base"/>
            <a:r>
              <a:rPr lang="fr-FR" sz="2800" b="1" i="1" dirty="0" smtClean="0">
                <a:solidFill>
                  <a:srgbClr val="FF0000"/>
                </a:solidFill>
                <a:latin typeface="Times New Roman" pitchFamily="18" charset="0"/>
                <a:cs typeface="Times New Roman" pitchFamily="18" charset="0"/>
              </a:rPr>
              <a:t>Variations physiologiques</a:t>
            </a:r>
          </a:p>
          <a:p>
            <a:pPr fontAlgn="base">
              <a:lnSpc>
                <a:spcPct val="150000"/>
              </a:lnSpc>
            </a:pPr>
            <a:r>
              <a:rPr lang="fr-FR" sz="2000" dirty="0" smtClean="0">
                <a:latin typeface="Times New Roman" pitchFamily="18" charset="0"/>
                <a:cs typeface="Times New Roman" pitchFamily="18" charset="0"/>
              </a:rPr>
              <a:t>Le taux d’urée peut varier en fonction :</a:t>
            </a:r>
          </a:p>
          <a:p>
            <a:pPr fontAlgn="base">
              <a:lnSpc>
                <a:spcPct val="150000"/>
              </a:lnSpc>
            </a:pPr>
            <a:r>
              <a:rPr lang="fr-FR" sz="2000" b="1" dirty="0" smtClean="0">
                <a:latin typeface="Times New Roman" pitchFamily="18" charset="0"/>
                <a:cs typeface="Times New Roman" pitchFamily="18" charset="0"/>
              </a:rPr>
              <a:t>De l’âge :</a:t>
            </a:r>
            <a:r>
              <a:rPr lang="fr-FR" sz="2000" dirty="0" smtClean="0">
                <a:latin typeface="Times New Roman" pitchFamily="18" charset="0"/>
                <a:cs typeface="Times New Roman" pitchFamily="18" charset="0"/>
              </a:rPr>
              <a:t> il diminue chez les nourrissons (- 30 %) et augmente chez les adultes de plus de 55 ans (+ 20 %) </a:t>
            </a:r>
          </a:p>
          <a:p>
            <a:pPr fontAlgn="base">
              <a:lnSpc>
                <a:spcPct val="150000"/>
              </a:lnSpc>
            </a:pPr>
            <a:r>
              <a:rPr lang="fr-FR" sz="2000" b="1" dirty="0" smtClean="0">
                <a:latin typeface="Times New Roman" pitchFamily="18" charset="0"/>
                <a:cs typeface="Times New Roman" pitchFamily="18" charset="0"/>
              </a:rPr>
              <a:t>Du sexe </a:t>
            </a:r>
            <a:endParaRPr lang="fr-FR" sz="2000" dirty="0" smtClean="0">
              <a:latin typeface="Times New Roman" pitchFamily="18" charset="0"/>
              <a:cs typeface="Times New Roman" pitchFamily="18" charset="0"/>
            </a:endParaRPr>
          </a:p>
          <a:p>
            <a:pPr fontAlgn="base">
              <a:lnSpc>
                <a:spcPct val="150000"/>
              </a:lnSpc>
            </a:pPr>
            <a:r>
              <a:rPr lang="fr-FR" sz="2000" b="1" dirty="0" smtClean="0">
                <a:latin typeface="Times New Roman" pitchFamily="18" charset="0"/>
                <a:cs typeface="Times New Roman" pitchFamily="18" charset="0"/>
              </a:rPr>
              <a:t>De la grossesse </a:t>
            </a:r>
            <a:endParaRPr lang="fr-FR" sz="2000" dirty="0" smtClean="0">
              <a:latin typeface="Times New Roman" pitchFamily="18" charset="0"/>
              <a:cs typeface="Times New Roman" pitchFamily="18" charset="0"/>
            </a:endParaRPr>
          </a:p>
          <a:p>
            <a:pPr fontAlgn="base">
              <a:lnSpc>
                <a:spcPct val="150000"/>
              </a:lnSpc>
            </a:pPr>
            <a:r>
              <a:rPr lang="fr-FR" sz="2000" b="1" dirty="0" smtClean="0">
                <a:latin typeface="Times New Roman" pitchFamily="18" charset="0"/>
                <a:cs typeface="Times New Roman" pitchFamily="18" charset="0"/>
              </a:rPr>
              <a:t>D’un effort prolongé </a:t>
            </a:r>
            <a:endParaRPr lang="fr-FR" sz="2000" dirty="0" smtClean="0">
              <a:latin typeface="Times New Roman" pitchFamily="18" charset="0"/>
              <a:cs typeface="Times New Roman" pitchFamily="18" charset="0"/>
            </a:endParaRPr>
          </a:p>
          <a:p>
            <a:pPr fontAlgn="base">
              <a:lnSpc>
                <a:spcPct val="150000"/>
              </a:lnSpc>
            </a:pPr>
            <a:r>
              <a:rPr lang="fr-FR" sz="2000" b="1" dirty="0" smtClean="0">
                <a:latin typeface="Times New Roman" pitchFamily="18" charset="0"/>
                <a:cs typeface="Times New Roman" pitchFamily="18" charset="0"/>
              </a:rPr>
              <a:t>D’un régime </a:t>
            </a:r>
            <a:r>
              <a:rPr lang="fr-FR" sz="2000" b="1" dirty="0" err="1" smtClean="0">
                <a:latin typeface="Times New Roman" pitchFamily="18" charset="0"/>
                <a:cs typeface="Times New Roman" pitchFamily="18" charset="0"/>
              </a:rPr>
              <a:t>hyperprotidique</a:t>
            </a:r>
            <a:r>
              <a:rPr lang="fr-FR" sz="2000" b="1" dirty="0" smtClean="0">
                <a:latin typeface="Times New Roman" pitchFamily="18" charset="0"/>
                <a:cs typeface="Times New Roman" pitchFamily="18" charset="0"/>
              </a:rPr>
              <a:t> :</a:t>
            </a:r>
            <a:r>
              <a:rPr lang="fr-FR" sz="2000" dirty="0" smtClean="0">
                <a:latin typeface="Times New Roman" pitchFamily="18" charset="0"/>
                <a:cs typeface="Times New Roman" pitchFamily="18" charset="0"/>
              </a:rPr>
              <a:t> il augmente de 50 à 80 % ;</a:t>
            </a:r>
          </a:p>
          <a:p>
            <a:pPr fontAlgn="base">
              <a:lnSpc>
                <a:spcPct val="150000"/>
              </a:lnSpc>
            </a:pPr>
            <a:r>
              <a:rPr lang="fr-FR" sz="2000" b="1" dirty="0" smtClean="0">
                <a:latin typeface="Times New Roman" pitchFamily="18" charset="0"/>
                <a:cs typeface="Times New Roman" pitchFamily="18" charset="0"/>
              </a:rPr>
              <a:t>D’un jeûne prolongé :</a:t>
            </a:r>
            <a:r>
              <a:rPr lang="fr-FR" sz="2000" dirty="0" smtClean="0">
                <a:latin typeface="Times New Roman" pitchFamily="18" charset="0"/>
                <a:cs typeface="Times New Roman" pitchFamily="18" charset="0"/>
              </a:rPr>
              <a:t> il diminue fortement.</a:t>
            </a:r>
          </a:p>
          <a:p>
            <a:pPr>
              <a:lnSpc>
                <a:spcPct val="150000"/>
              </a:lnSpc>
            </a:pPr>
            <a:endParaRPr lang="fr-FR" sz="2400" dirty="0" smtClean="0">
              <a:latin typeface="Times New Roman" pitchFamily="18" charset="0"/>
              <a:cs typeface="Times New Roman" pitchFamily="18" charset="0"/>
            </a:endParaRPr>
          </a:p>
          <a:p>
            <a:endParaRPr lang="fr-FR"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txBody>
          <a:bodyPr>
            <a:normAutofit/>
          </a:bodyPr>
          <a:lstStyle/>
          <a:p>
            <a:r>
              <a:rPr lang="fr-FR" b="1" dirty="0" smtClean="0">
                <a:latin typeface="Times New Roman" pitchFamily="18" charset="0"/>
                <a:cs typeface="Times New Roman" pitchFamily="18" charset="0"/>
              </a:rPr>
              <a:t>La concentration en urée augmente de façon anormale dans diverses situations, notamment :</a:t>
            </a:r>
          </a:p>
          <a:p>
            <a:r>
              <a:rPr lang="fr-FR" dirty="0" smtClean="0">
                <a:latin typeface="Times New Roman" pitchFamily="18" charset="0"/>
                <a:cs typeface="Times New Roman" pitchFamily="18" charset="0"/>
              </a:rPr>
              <a:t>en cas d'insuffisance rénale ou de lésions rénales</a:t>
            </a:r>
          </a:p>
          <a:p>
            <a:r>
              <a:rPr lang="fr-FR" dirty="0" smtClean="0">
                <a:latin typeface="Times New Roman" pitchFamily="18" charset="0"/>
                <a:cs typeface="Times New Roman" pitchFamily="18" charset="0"/>
              </a:rPr>
              <a:t>en cas d’infections, d’accident cardio-vasculaire, de choc, de stress, etc.</a:t>
            </a:r>
          </a:p>
          <a:p>
            <a:r>
              <a:rPr lang="fr-FR" dirty="0" smtClean="0">
                <a:latin typeface="Times New Roman" pitchFamily="18" charset="0"/>
                <a:cs typeface="Times New Roman" pitchFamily="18" charset="0"/>
              </a:rPr>
              <a:t>lors de la prise de certains médicaments</a:t>
            </a:r>
          </a:p>
          <a:p>
            <a:r>
              <a:rPr lang="fr-FR" dirty="0" smtClean="0">
                <a:latin typeface="Times New Roman" pitchFamily="18" charset="0"/>
                <a:cs typeface="Times New Roman" pitchFamily="18" charset="0"/>
              </a:rPr>
              <a:t>en cas d’alimentation très riche en protéines</a:t>
            </a:r>
          </a:p>
          <a:p>
            <a:r>
              <a:rPr lang="fr-FR" b="1" i="1" dirty="0" smtClean="0">
                <a:latin typeface="Times New Roman" pitchFamily="18" charset="0"/>
                <a:cs typeface="Times New Roman" pitchFamily="18" charset="0"/>
              </a:rPr>
              <a:t>La diminution du taux d’urée </a:t>
            </a:r>
            <a:r>
              <a:rPr lang="fr-FR" dirty="0" smtClean="0">
                <a:latin typeface="Times New Roman" pitchFamily="18" charset="0"/>
                <a:cs typeface="Times New Roman" pitchFamily="18" charset="0"/>
              </a:rPr>
              <a:t>peut être le signe d’une carence en protéines alimentaires, en cas par exemple, de malabsorption digestive, ou à une maladie hépatique grave.</a:t>
            </a:r>
          </a:p>
          <a:p>
            <a:endParaRPr lang="fr-FR"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14282" y="214290"/>
            <a:ext cx="8715436" cy="6429420"/>
          </a:xfrm>
        </p:spPr>
        <p:txBody>
          <a:bodyPr>
            <a:normAutofit fontScale="92500"/>
          </a:bodyPr>
          <a:lstStyle/>
          <a:p>
            <a:pPr>
              <a:lnSpc>
                <a:spcPct val="150000"/>
              </a:lnSpc>
            </a:pPr>
            <a:r>
              <a:rPr lang="fr-FR" sz="2800" b="1" i="1" dirty="0" smtClean="0">
                <a:solidFill>
                  <a:srgbClr val="FF0000"/>
                </a:solidFill>
                <a:latin typeface="Times New Roman" pitchFamily="18" charset="0"/>
                <a:cs typeface="Times New Roman" pitchFamily="18" charset="0"/>
              </a:rPr>
              <a:t>2/-La créatinine (</a:t>
            </a:r>
            <a:r>
              <a:rPr lang="fr-FR" sz="2800" b="1" i="1" dirty="0" err="1" smtClean="0">
                <a:solidFill>
                  <a:srgbClr val="FF0000"/>
                </a:solidFill>
                <a:latin typeface="Times New Roman" pitchFamily="18" charset="0"/>
                <a:cs typeface="Times New Roman" pitchFamily="18" charset="0"/>
              </a:rPr>
              <a:t>créatininémie</a:t>
            </a:r>
            <a:r>
              <a:rPr lang="fr-FR" sz="2800" b="1" i="1" dirty="0" smtClean="0">
                <a:solidFill>
                  <a:srgbClr val="FF0000"/>
                </a:solidFill>
                <a:latin typeface="Times New Roman" pitchFamily="18" charset="0"/>
                <a:cs typeface="Times New Roman" pitchFamily="18" charset="0"/>
              </a:rPr>
              <a:t>):</a:t>
            </a:r>
            <a:r>
              <a:rPr lang="fr-FR" sz="2400" dirty="0" smtClean="0">
                <a:latin typeface="Times New Roman" pitchFamily="18" charset="0"/>
                <a:cs typeface="Times New Roman" pitchFamily="18" charset="0"/>
              </a:rPr>
              <a:t>La créatinine est un déchet métabolique normal produit par l'organisme. Elle est le résultat de la dégradation de la créatine, éliminée en majeure partie par les reins. Son taux dans l'organisme dépend de la capacité d'élimination rénale et de la masse musculaire.</a:t>
            </a:r>
          </a:p>
          <a:p>
            <a:pPr algn="ctr"/>
            <a:r>
              <a:rPr lang="fr-FR" sz="2600" b="1" i="1" dirty="0" smtClean="0">
                <a:solidFill>
                  <a:srgbClr val="FF0000"/>
                </a:solidFill>
                <a:latin typeface="Times New Roman" pitchFamily="18" charset="0"/>
                <a:cs typeface="Times New Roman" pitchFamily="18" charset="0"/>
              </a:rPr>
              <a:t>Valeurs usuelles</a:t>
            </a:r>
          </a:p>
          <a:p>
            <a:r>
              <a:rPr lang="fr-FR" sz="2400" dirty="0" smtClean="0">
                <a:latin typeface="Times New Roman" pitchFamily="18" charset="0"/>
                <a:cs typeface="Times New Roman" pitchFamily="18" charset="0"/>
              </a:rPr>
              <a:t> Chez l’homme :</a:t>
            </a:r>
          </a:p>
          <a:p>
            <a:r>
              <a:rPr lang="fr-FR" sz="2400" b="1" dirty="0" smtClean="0">
                <a:latin typeface="Times New Roman" pitchFamily="18" charset="0"/>
                <a:cs typeface="Times New Roman" pitchFamily="18" charset="0"/>
              </a:rPr>
              <a:t>9 à 13 mg/L (80 à 110 </a:t>
            </a:r>
            <a:r>
              <a:rPr lang="fr-FR" sz="2400" b="1" dirty="0" err="1" smtClean="0">
                <a:latin typeface="Times New Roman" pitchFamily="18" charset="0"/>
                <a:cs typeface="Times New Roman" pitchFamily="18" charset="0"/>
              </a:rPr>
              <a:t>mmol</a:t>
            </a:r>
            <a:r>
              <a:rPr lang="fr-FR" sz="2400" b="1" dirty="0" smtClean="0">
                <a:latin typeface="Times New Roman" pitchFamily="18" charset="0"/>
                <a:cs typeface="Times New Roman" pitchFamily="18" charset="0"/>
              </a:rPr>
              <a:t>/L)</a:t>
            </a:r>
          </a:p>
          <a:p>
            <a:r>
              <a:rPr lang="fr-FR" sz="2400" dirty="0" smtClean="0">
                <a:latin typeface="Times New Roman" pitchFamily="18" charset="0"/>
                <a:cs typeface="Times New Roman" pitchFamily="18" charset="0"/>
              </a:rPr>
              <a:t>•Chez la femme :</a:t>
            </a:r>
          </a:p>
          <a:p>
            <a:r>
              <a:rPr lang="fr-FR" sz="2400" b="1" dirty="0" smtClean="0">
                <a:latin typeface="Times New Roman" pitchFamily="18" charset="0"/>
                <a:cs typeface="Times New Roman" pitchFamily="18" charset="0"/>
              </a:rPr>
              <a:t>7 à 10 mg/L (60 à 90 </a:t>
            </a:r>
            <a:r>
              <a:rPr lang="fr-FR" sz="2400" b="1" dirty="0" err="1" smtClean="0">
                <a:latin typeface="Times New Roman" pitchFamily="18" charset="0"/>
                <a:cs typeface="Times New Roman" pitchFamily="18" charset="0"/>
              </a:rPr>
              <a:t>mmol</a:t>
            </a:r>
            <a:r>
              <a:rPr lang="fr-FR" sz="2400" b="1" dirty="0" smtClean="0">
                <a:latin typeface="Times New Roman" pitchFamily="18" charset="0"/>
                <a:cs typeface="Times New Roman" pitchFamily="18" charset="0"/>
              </a:rPr>
              <a:t>/L)</a:t>
            </a:r>
          </a:p>
          <a:p>
            <a:r>
              <a:rPr lang="fr-FR" sz="2400" dirty="0" smtClean="0">
                <a:latin typeface="Times New Roman" pitchFamily="18" charset="0"/>
                <a:cs typeface="Times New Roman" pitchFamily="18" charset="0"/>
              </a:rPr>
              <a:t> Chez l’enfant &lt; 5 ans :</a:t>
            </a:r>
          </a:p>
          <a:p>
            <a:r>
              <a:rPr lang="fr-FR" sz="2400" b="1" dirty="0" smtClean="0">
                <a:latin typeface="Times New Roman" pitchFamily="18" charset="0"/>
                <a:cs typeface="Times New Roman" pitchFamily="18" charset="0"/>
              </a:rPr>
              <a:t>de 20 à 40 </a:t>
            </a:r>
            <a:r>
              <a:rPr lang="fr-FR" sz="2400" b="1" dirty="0" err="1" smtClean="0">
                <a:latin typeface="Times New Roman" pitchFamily="18" charset="0"/>
                <a:cs typeface="Times New Roman" pitchFamily="18" charset="0"/>
              </a:rPr>
              <a:t>mmol</a:t>
            </a:r>
            <a:r>
              <a:rPr lang="fr-FR" sz="2400" b="1" dirty="0" smtClean="0">
                <a:latin typeface="Times New Roman" pitchFamily="18" charset="0"/>
                <a:cs typeface="Times New Roman" pitchFamily="18" charset="0"/>
              </a:rPr>
              <a:t>/L</a:t>
            </a:r>
          </a:p>
          <a:p>
            <a:r>
              <a:rPr lang="fr-FR" sz="2400" dirty="0" smtClean="0">
                <a:latin typeface="Times New Roman" pitchFamily="18" charset="0"/>
                <a:cs typeface="Times New Roman" pitchFamily="18" charset="0"/>
              </a:rPr>
              <a:t> Lors de la grossesse, en raison de l’élévation physiologique du débit sanguin rénal, la créatinine plasmatique s’abaisse : </a:t>
            </a:r>
            <a:r>
              <a:rPr lang="fr-FR" sz="2400" b="1" dirty="0" smtClean="0">
                <a:latin typeface="Times New Roman" pitchFamily="18" charset="0"/>
                <a:cs typeface="Times New Roman" pitchFamily="18" charset="0"/>
              </a:rPr>
              <a:t>&lt; 50 </a:t>
            </a:r>
            <a:r>
              <a:rPr lang="fr-FR" sz="2400" b="1" dirty="0" err="1" smtClean="0">
                <a:latin typeface="Times New Roman" pitchFamily="18" charset="0"/>
                <a:cs typeface="Times New Roman" pitchFamily="18" charset="0"/>
              </a:rPr>
              <a:t>mmol</a:t>
            </a:r>
            <a:r>
              <a:rPr lang="fr-FR" sz="2400" b="1" dirty="0" smtClean="0">
                <a:latin typeface="Times New Roman" pitchFamily="18" charset="0"/>
                <a:cs typeface="Times New Roman" pitchFamily="18" charset="0"/>
              </a:rPr>
              <a:t>/l</a:t>
            </a:r>
            <a:endParaRPr lang="fr-FR" sz="2400" dirty="0" smtClean="0">
              <a:latin typeface="Times New Roman" pitchFamily="18" charset="0"/>
              <a:cs typeface="Times New Roman" pitchFamily="18" charset="0"/>
            </a:endParaRPr>
          </a:p>
          <a:p>
            <a:endParaRPr lang="fr-FR"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14282" y="214290"/>
            <a:ext cx="8715436" cy="6429420"/>
          </a:xfrm>
        </p:spPr>
        <p:txBody>
          <a:bodyPr>
            <a:normAutofit lnSpcReduction="10000"/>
          </a:bodyPr>
          <a:lstStyle/>
          <a:p>
            <a:r>
              <a:rPr lang="fr-FR" sz="2800" b="1" i="1" dirty="0" smtClean="0">
                <a:latin typeface="Times New Roman" pitchFamily="18" charset="0"/>
                <a:cs typeface="Times New Roman" pitchFamily="18" charset="0"/>
              </a:rPr>
              <a:t>Une concentration élevée de créatinine dans le sang peut être le signe:</a:t>
            </a:r>
          </a:p>
          <a:p>
            <a:r>
              <a:rPr lang="fr-FR" sz="2800" dirty="0" smtClean="0">
                <a:latin typeface="Times New Roman" pitchFamily="18" charset="0"/>
                <a:cs typeface="Times New Roman" pitchFamily="18" charset="0"/>
              </a:rPr>
              <a:t>D’une atteinte de la fonction rénale :</a:t>
            </a:r>
          </a:p>
          <a:p>
            <a:pPr lvl="1"/>
            <a:r>
              <a:rPr lang="fr-FR" sz="2400" dirty="0" smtClean="0">
                <a:latin typeface="Times New Roman" pitchFamily="18" charset="0"/>
                <a:cs typeface="Times New Roman" pitchFamily="18" charset="0"/>
              </a:rPr>
              <a:t>la présence d’un calcul rénal</a:t>
            </a:r>
          </a:p>
          <a:p>
            <a:pPr lvl="1"/>
            <a:r>
              <a:rPr lang="fr-FR" sz="2400" dirty="0" smtClean="0">
                <a:latin typeface="Times New Roman" pitchFamily="18" charset="0"/>
                <a:cs typeface="Times New Roman" pitchFamily="18" charset="0"/>
              </a:rPr>
              <a:t>une ischémie, en cas de baisse d’irrigation sanguine du rein</a:t>
            </a:r>
          </a:p>
          <a:p>
            <a:pPr lvl="1"/>
            <a:r>
              <a:rPr lang="fr-FR" sz="2400" dirty="0" smtClean="0">
                <a:latin typeface="Times New Roman" pitchFamily="18" charset="0"/>
                <a:cs typeface="Times New Roman" pitchFamily="18" charset="0"/>
              </a:rPr>
              <a:t>une infection</a:t>
            </a:r>
          </a:p>
          <a:p>
            <a:pPr lvl="1"/>
            <a:r>
              <a:rPr lang="fr-FR" sz="2400" dirty="0" smtClean="0">
                <a:latin typeface="Times New Roman" pitchFamily="18" charset="0"/>
                <a:cs typeface="Times New Roman" pitchFamily="18" charset="0"/>
              </a:rPr>
              <a:t>une maladie rénale chronique</a:t>
            </a:r>
          </a:p>
          <a:p>
            <a:pPr lvl="1"/>
            <a:r>
              <a:rPr lang="fr-FR" sz="2400" dirty="0" smtClean="0">
                <a:latin typeface="Times New Roman" pitchFamily="18" charset="0"/>
                <a:cs typeface="Times New Roman" pitchFamily="18" charset="0"/>
              </a:rPr>
              <a:t>un cancer du rein dans les cas les plus graves</a:t>
            </a:r>
          </a:p>
          <a:p>
            <a:r>
              <a:rPr lang="fr-FR" sz="3000" b="1" i="1" dirty="0" smtClean="0">
                <a:latin typeface="Times New Roman" pitchFamily="18" charset="0"/>
                <a:cs typeface="Times New Roman" pitchFamily="18" charset="0"/>
              </a:rPr>
              <a:t>Un niveau bas de créatinine dans le sang peut-être le signe:</a:t>
            </a:r>
          </a:p>
          <a:p>
            <a:r>
              <a:rPr lang="fr-FR" sz="3000" dirty="0" smtClean="0">
                <a:latin typeface="Times New Roman" pitchFamily="18" charset="0"/>
                <a:cs typeface="Times New Roman" pitchFamily="18" charset="0"/>
              </a:rPr>
              <a:t>d’une faible masse musculaire causée par une dystrophie musculaire ou simplement liée à l’âge</a:t>
            </a:r>
          </a:p>
          <a:p>
            <a:r>
              <a:rPr lang="fr-FR" sz="3000" dirty="0" smtClean="0">
                <a:latin typeface="Times New Roman" pitchFamily="18" charset="0"/>
                <a:cs typeface="Times New Roman" pitchFamily="18" charset="0"/>
              </a:rPr>
              <a:t>d’une atteinte du foie</a:t>
            </a:r>
          </a:p>
          <a:p>
            <a:r>
              <a:rPr lang="fr-FR" sz="3000" dirty="0" smtClean="0">
                <a:latin typeface="Times New Roman" pitchFamily="18" charset="0"/>
                <a:cs typeface="Times New Roman" pitchFamily="18" charset="0"/>
              </a:rPr>
              <a:t>ou encore d’une grossesse</a:t>
            </a:r>
          </a:p>
          <a:p>
            <a:endParaRPr lang="fr-FR"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14282" y="428604"/>
            <a:ext cx="8715436" cy="2000264"/>
          </a:xfrm>
        </p:spPr>
        <p:txBody>
          <a:bodyPr/>
          <a:lstStyle/>
          <a:p>
            <a:r>
              <a:rPr lang="fr-FR" sz="2400" dirty="0" smtClean="0">
                <a:latin typeface="Times New Roman" pitchFamily="18" charset="0"/>
                <a:cs typeface="Times New Roman" pitchFamily="18" charset="0"/>
              </a:rPr>
              <a:t>3/- </a:t>
            </a:r>
            <a:r>
              <a:rPr lang="fr-FR" sz="2400" b="1" i="1" dirty="0" smtClean="0">
                <a:solidFill>
                  <a:srgbClr val="FF0000"/>
                </a:solidFill>
                <a:latin typeface="Times New Roman" pitchFamily="18" charset="0"/>
                <a:cs typeface="Times New Roman" pitchFamily="18" charset="0"/>
              </a:rPr>
              <a:t>La clairance de la créatinine: </a:t>
            </a:r>
            <a:r>
              <a:rPr lang="fr-FR" sz="2400" dirty="0" smtClean="0">
                <a:latin typeface="Times New Roman" pitchFamily="18" charset="0"/>
                <a:cs typeface="Times New Roman" pitchFamily="18" charset="0"/>
              </a:rPr>
              <a:t>Elle permettra de déterminer</a:t>
            </a:r>
            <a:r>
              <a:rPr lang="fr-FR" sz="2400" b="1" dirty="0" smtClean="0">
                <a:latin typeface="Times New Roman" pitchFamily="18" charset="0"/>
                <a:cs typeface="Times New Roman" pitchFamily="18" charset="0"/>
              </a:rPr>
              <a:t> le niveau d’activité des reins</a:t>
            </a:r>
            <a:r>
              <a:rPr lang="fr-FR" sz="2400" dirty="0" smtClean="0">
                <a:latin typeface="Times New Roman" pitchFamily="18" charset="0"/>
                <a:cs typeface="Times New Roman" pitchFamily="18" charset="0"/>
              </a:rPr>
              <a:t>. Un simple calcul utilisant la </a:t>
            </a:r>
            <a:r>
              <a:rPr lang="fr-FR" sz="2400" dirty="0" err="1" smtClean="0">
                <a:latin typeface="Times New Roman" pitchFamily="18" charset="0"/>
                <a:cs typeface="Times New Roman" pitchFamily="18" charset="0"/>
              </a:rPr>
              <a:t>créatininémie</a:t>
            </a:r>
            <a:r>
              <a:rPr lang="fr-FR" sz="2400" dirty="0" smtClean="0">
                <a:latin typeface="Times New Roman" pitchFamily="18" charset="0"/>
                <a:cs typeface="Times New Roman" pitchFamily="18" charset="0"/>
              </a:rPr>
              <a:t>, le poids, l’âge et le sexe de la personne permet d’obtenir ce résultat. </a:t>
            </a:r>
            <a:r>
              <a:rPr lang="fr-FR" sz="2400" b="1" dirty="0" smtClean="0">
                <a:latin typeface="Times New Roman" pitchFamily="18" charset="0"/>
                <a:cs typeface="Times New Roman" pitchFamily="18" charset="0"/>
              </a:rPr>
              <a:t>Si le taux est inférieur à 60 : il y a une insuffisance rénale (modérée ou sévère selon le chiffre).</a:t>
            </a:r>
            <a:endParaRPr lang="fr-FR" sz="2400" dirty="0" smtClean="0">
              <a:latin typeface="Times New Roman" pitchFamily="18" charset="0"/>
              <a:cs typeface="Times New Roman" pitchFamily="18" charset="0"/>
            </a:endParaRPr>
          </a:p>
          <a:p>
            <a:endParaRPr lang="fr-FR" dirty="0"/>
          </a:p>
        </p:txBody>
      </p:sp>
      <p:pic>
        <p:nvPicPr>
          <p:cNvPr id="3074" name="Picture 2"/>
          <p:cNvPicPr>
            <a:picLocks noChangeAspect="1" noChangeArrowheads="1"/>
          </p:cNvPicPr>
          <p:nvPr/>
        </p:nvPicPr>
        <p:blipFill>
          <a:blip r:embed="rId2"/>
          <a:srcRect/>
          <a:stretch>
            <a:fillRect/>
          </a:stretch>
        </p:blipFill>
        <p:spPr bwMode="auto">
          <a:xfrm>
            <a:off x="500034" y="2500306"/>
            <a:ext cx="8143932" cy="4019553"/>
          </a:xfrm>
          <a:prstGeom prst="rect">
            <a:avLst/>
          </a:prstGeom>
          <a:noFill/>
          <a:ln w="9525">
            <a:noFill/>
            <a:miter lim="800000"/>
            <a:headEnd/>
            <a:tailEnd/>
          </a:ln>
          <a:effectLst/>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85720" y="214290"/>
            <a:ext cx="8643998" cy="6429420"/>
          </a:xfrm>
        </p:spPr>
        <p:txBody>
          <a:bodyPr>
            <a:normAutofit fontScale="85000" lnSpcReduction="10000"/>
          </a:bodyPr>
          <a:lstStyle/>
          <a:p>
            <a:pPr>
              <a:lnSpc>
                <a:spcPct val="150000"/>
              </a:lnSpc>
            </a:pPr>
            <a:r>
              <a:rPr lang="fr-FR" b="1" i="1" u="sng" dirty="0" smtClean="0">
                <a:solidFill>
                  <a:srgbClr val="FF0000"/>
                </a:solidFill>
                <a:latin typeface="Times New Roman" pitchFamily="18" charset="0"/>
                <a:cs typeface="Times New Roman" pitchFamily="18" charset="0"/>
              </a:rPr>
              <a:t>4/-L’acide urique sanguin : </a:t>
            </a:r>
            <a:r>
              <a:rPr lang="fr-FR" dirty="0" smtClean="0">
                <a:latin typeface="Times New Roman" pitchFamily="18" charset="0"/>
                <a:cs typeface="Times New Roman" pitchFamily="18" charset="0"/>
              </a:rPr>
              <a:t>est un déchet de l’organisme. Plus précisément, il est le produit final de l'excrétion de molécules appelées les acides nucléiques et les purines. L’augmentation de son taux dans le sang peut-être liée à une insuffisance rénale chronique.</a:t>
            </a:r>
          </a:p>
          <a:p>
            <a:pPr algn="ctr"/>
            <a:r>
              <a:rPr lang="fr-FR" b="1" i="1" dirty="0" smtClean="0">
                <a:latin typeface="Times New Roman" pitchFamily="18" charset="0"/>
                <a:cs typeface="Times New Roman" pitchFamily="18" charset="0"/>
              </a:rPr>
              <a:t>Valeurs usuelles</a:t>
            </a:r>
          </a:p>
          <a:p>
            <a:r>
              <a:rPr lang="fr-FR" dirty="0" smtClean="0"/>
              <a:t>• Homme :</a:t>
            </a:r>
          </a:p>
          <a:p>
            <a:r>
              <a:rPr lang="fr-FR" b="1" dirty="0" smtClean="0"/>
              <a:t>de 40 à 60 mg/L (240 à 360 </a:t>
            </a:r>
            <a:r>
              <a:rPr lang="el-GR" b="1" dirty="0" smtClean="0"/>
              <a:t>μ</a:t>
            </a:r>
            <a:r>
              <a:rPr lang="fr-FR" b="1" dirty="0" smtClean="0"/>
              <a:t>mol/L)</a:t>
            </a:r>
          </a:p>
          <a:p>
            <a:r>
              <a:rPr lang="fr-FR" dirty="0" smtClean="0"/>
              <a:t>• Femme :</a:t>
            </a:r>
          </a:p>
          <a:p>
            <a:r>
              <a:rPr lang="fr-FR" b="1" dirty="0" smtClean="0"/>
              <a:t>de 30 à 50 mg/L (180 à 300 </a:t>
            </a:r>
            <a:r>
              <a:rPr lang="el-GR" b="1" dirty="0" smtClean="0"/>
              <a:t>μ</a:t>
            </a:r>
            <a:r>
              <a:rPr lang="fr-FR" b="1" dirty="0" smtClean="0"/>
              <a:t>mol/L)</a:t>
            </a:r>
          </a:p>
          <a:p>
            <a:r>
              <a:rPr lang="fr-FR" dirty="0" smtClean="0"/>
              <a:t>• Enfant :</a:t>
            </a:r>
          </a:p>
          <a:p>
            <a:r>
              <a:rPr lang="fr-FR" b="1" dirty="0" smtClean="0"/>
              <a:t>de 25 à 40 mg/L (150 à 240 </a:t>
            </a:r>
            <a:r>
              <a:rPr lang="el-GR" b="1" dirty="0" smtClean="0"/>
              <a:t>μ</a:t>
            </a:r>
            <a:r>
              <a:rPr lang="fr-FR" b="1" dirty="0" smtClean="0"/>
              <a:t>mol/L)</a:t>
            </a:r>
            <a:endParaRPr lang="fr-FR" dirty="0" smtClean="0">
              <a:latin typeface="Times New Roman" pitchFamily="18" charset="0"/>
              <a:cs typeface="Times New Roman" pitchFamily="18" charset="0"/>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smtClean="0">
                <a:latin typeface="Times New Roman" pitchFamily="18" charset="0"/>
                <a:cs typeface="Times New Roman" pitchFamily="18" charset="0"/>
              </a:rPr>
              <a:t> </a:t>
            </a:r>
            <a:r>
              <a:rPr lang="fr-FR" b="1" i="1" u="sng" dirty="0" smtClean="0">
                <a:solidFill>
                  <a:srgbClr val="FF0000"/>
                </a:solidFill>
                <a:latin typeface="Times New Roman" pitchFamily="18" charset="0"/>
                <a:cs typeface="Times New Roman" pitchFamily="18" charset="0"/>
              </a:rPr>
              <a:t>5/- L’ionogramme sanguin : </a:t>
            </a:r>
            <a:r>
              <a:rPr lang="fr-FR" dirty="0" smtClean="0">
                <a:latin typeface="Times New Roman" pitchFamily="18" charset="0"/>
                <a:cs typeface="Times New Roman" pitchFamily="18" charset="0"/>
              </a:rPr>
              <a:t>est le dosage des ions sodium, potassium et phosphore, il permet d’évaluer le comportement du rein. Le sodium est un élément minéral très présent </a:t>
            </a:r>
          </a:p>
          <a:p>
            <a:endParaRPr lang="fr-F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1417638"/>
          </a:xfrm>
        </p:spPr>
        <p:txBody>
          <a:bodyPr>
            <a:normAutofit fontScale="90000"/>
          </a:bodyPr>
          <a:lstStyle/>
          <a:p>
            <a:r>
              <a:rPr lang="fr-FR" dirty="0" smtClean="0"/>
              <a:t/>
            </a:r>
            <a:br>
              <a:rPr lang="fr-FR" dirty="0" smtClean="0"/>
            </a:br>
            <a:r>
              <a:rPr lang="fr-FR" dirty="0" smtClean="0">
                <a:solidFill>
                  <a:srgbClr val="FF0000"/>
                </a:solidFill>
                <a:latin typeface="Times New Roman" pitchFamily="18" charset="0"/>
                <a:cs typeface="Times New Roman" pitchFamily="18" charset="0"/>
              </a:rPr>
              <a:t>Pourquoi </a:t>
            </a:r>
            <a:r>
              <a:rPr lang="fr-FR" dirty="0">
                <a:solidFill>
                  <a:srgbClr val="FF0000"/>
                </a:solidFill>
                <a:latin typeface="Times New Roman" pitchFamily="18" charset="0"/>
                <a:cs typeface="Times New Roman" pitchFamily="18" charset="0"/>
              </a:rPr>
              <a:t>prescrire une détermination du groupe sanguin ?</a:t>
            </a:r>
            <a:r>
              <a:rPr lang="fr-FR" dirty="0"/>
              <a:t/>
            </a:r>
            <a:br>
              <a:rPr lang="fr-FR" dirty="0"/>
            </a:br>
            <a:endParaRPr lang="fr-FR" dirty="0"/>
          </a:p>
        </p:txBody>
      </p:sp>
      <p:sp>
        <p:nvSpPr>
          <p:cNvPr id="3" name="Espace réservé du contenu 2"/>
          <p:cNvSpPr>
            <a:spLocks noGrp="1"/>
          </p:cNvSpPr>
          <p:nvPr>
            <p:ph idx="1"/>
          </p:nvPr>
        </p:nvSpPr>
        <p:spPr/>
        <p:txBody>
          <a:bodyPr>
            <a:normAutofit fontScale="92500"/>
          </a:bodyPr>
          <a:lstStyle/>
          <a:p>
            <a:pPr fontAlgn="base"/>
            <a:r>
              <a:rPr lang="fr-FR" dirty="0">
                <a:latin typeface="Times New Roman" pitchFamily="18" charset="0"/>
                <a:cs typeface="Times New Roman" pitchFamily="18" charset="0"/>
              </a:rPr>
              <a:t>La détermination du groupe sanguin est réalisée avant toute transfusion sanguine ou don de sang. En effet, l'injection de produit sanguin d'un donneur non compatible avec le groupe sanguin du receveur peut entraîner des accidents transfusionnels dramatiques.</a:t>
            </a:r>
          </a:p>
          <a:p>
            <a:pPr fontAlgn="base"/>
            <a:r>
              <a:rPr lang="fr-FR" dirty="0">
                <a:latin typeface="Times New Roman" pitchFamily="18" charset="0"/>
                <a:cs typeface="Times New Roman" pitchFamily="18" charset="0"/>
              </a:rPr>
              <a:t>Chez les femmes enceintes pour déterminer  le risque d’avoir une incompatibilité  Rhésus entre la mère et le fœtus.</a:t>
            </a:r>
          </a:p>
          <a:p>
            <a:endParaRPr lang="fr-FR"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582594"/>
          </a:xfrm>
        </p:spPr>
        <p:txBody>
          <a:bodyPr>
            <a:normAutofit fontScale="90000"/>
          </a:bodyPr>
          <a:lstStyle/>
          <a:p>
            <a:r>
              <a:rPr lang="fr-FR" dirty="0" smtClean="0"/>
              <a:t> </a:t>
            </a:r>
            <a:r>
              <a:rPr lang="fr-FR" sz="5400" b="1" i="1" dirty="0" smtClean="0">
                <a:solidFill>
                  <a:srgbClr val="FF0000"/>
                </a:solidFill>
                <a:latin typeface="Times New Roman" pitchFamily="18" charset="0"/>
                <a:cs typeface="Times New Roman" pitchFamily="18" charset="0"/>
              </a:rPr>
              <a:t>Examens urinaires</a:t>
            </a:r>
            <a:endParaRPr lang="fr-FR" b="1" i="1" dirty="0">
              <a:solidFill>
                <a:srgbClr val="FF0000"/>
              </a:solidFill>
              <a:latin typeface="Times New Roman" pitchFamily="18" charset="0"/>
              <a:cs typeface="Times New Roman" pitchFamily="18" charset="0"/>
            </a:endParaRPr>
          </a:p>
        </p:txBody>
      </p:sp>
      <p:sp>
        <p:nvSpPr>
          <p:cNvPr id="3" name="Espace réservé du contenu 2"/>
          <p:cNvSpPr>
            <a:spLocks noGrp="1"/>
          </p:cNvSpPr>
          <p:nvPr>
            <p:ph idx="1"/>
          </p:nvPr>
        </p:nvSpPr>
        <p:spPr>
          <a:xfrm>
            <a:off x="0" y="1071546"/>
            <a:ext cx="9144000" cy="5786454"/>
          </a:xfrm>
        </p:spPr>
        <p:txBody>
          <a:bodyPr>
            <a:normAutofit/>
          </a:bodyPr>
          <a:lstStyle/>
          <a:p>
            <a:r>
              <a:rPr lang="fr-FR" sz="2400" dirty="0" smtClean="0">
                <a:latin typeface="Times New Roman" pitchFamily="18" charset="0"/>
                <a:cs typeface="Times New Roman" pitchFamily="18" charset="0"/>
              </a:rPr>
              <a:t>À l’état normal, les reins servent de filtre qui empêche l’élimination dans les urines des globules rouges, blancs et des protéines. Ce sont ces éléments que l’on commencera à rechercher dans les urines </a:t>
            </a:r>
            <a:r>
              <a:rPr lang="fr-FR" dirty="0" smtClean="0"/>
              <a:t>:</a:t>
            </a:r>
          </a:p>
          <a:p>
            <a:pPr fontAlgn="base"/>
            <a:r>
              <a:rPr lang="fr-FR" sz="2600" dirty="0" smtClean="0">
                <a:solidFill>
                  <a:srgbClr val="FF0000"/>
                </a:solidFill>
                <a:latin typeface="Times New Roman" pitchFamily="18" charset="0"/>
                <a:cs typeface="Times New Roman" pitchFamily="18" charset="0"/>
              </a:rPr>
              <a:t>Le HLM (hématies leucocytes par minute) </a:t>
            </a:r>
            <a:r>
              <a:rPr lang="fr-FR" sz="2600" dirty="0" smtClean="0">
                <a:latin typeface="Times New Roman" pitchFamily="18" charset="0"/>
                <a:cs typeface="Times New Roman" pitchFamily="18" charset="0"/>
              </a:rPr>
              <a:t>: un taux supérieur à 10 000 pourra indiquer une infection urinaire, une lithiase (calcul) ou une maladie rénale.</a:t>
            </a:r>
          </a:p>
          <a:p>
            <a:pPr fontAlgn="base"/>
            <a:r>
              <a:rPr lang="fr-FR" sz="2600" dirty="0" smtClean="0">
                <a:solidFill>
                  <a:srgbClr val="FF0000"/>
                </a:solidFill>
                <a:latin typeface="Times New Roman" pitchFamily="18" charset="0"/>
                <a:cs typeface="Times New Roman" pitchFamily="18" charset="0"/>
              </a:rPr>
              <a:t>La protéinurie : </a:t>
            </a:r>
            <a:r>
              <a:rPr lang="fr-FR" sz="2600" dirty="0" smtClean="0">
                <a:latin typeface="Times New Roman" pitchFamily="18" charset="0"/>
                <a:cs typeface="Times New Roman" pitchFamily="18" charset="0"/>
              </a:rPr>
              <a:t>la présence de protéines dans les urines indique souvent une insuffisance rénale.</a:t>
            </a:r>
          </a:p>
          <a:p>
            <a:pPr fontAlgn="base"/>
            <a:r>
              <a:rPr lang="fr-FR" sz="2600" dirty="0" smtClean="0">
                <a:solidFill>
                  <a:srgbClr val="FF0000"/>
                </a:solidFill>
                <a:latin typeface="Times New Roman" pitchFamily="18" charset="0"/>
                <a:cs typeface="Times New Roman" pitchFamily="18" charset="0"/>
              </a:rPr>
              <a:t>L’ionogramme urinaire</a:t>
            </a:r>
            <a:r>
              <a:rPr lang="fr-FR" sz="2600" dirty="0" smtClean="0">
                <a:latin typeface="Times New Roman" pitchFamily="18" charset="0"/>
                <a:cs typeface="Times New Roman" pitchFamily="18" charset="0"/>
              </a:rPr>
              <a:t>: (sodium, potassium) pourra orienter vers certaines pathologies</a:t>
            </a:r>
          </a:p>
          <a:p>
            <a:r>
              <a:rPr lang="fr-FR" sz="3000" dirty="0" smtClean="0">
                <a:solidFill>
                  <a:srgbClr val="FF0000"/>
                </a:solidFill>
                <a:latin typeface="Times New Roman" pitchFamily="18" charset="0"/>
                <a:cs typeface="Times New Roman" pitchFamily="18" charset="0"/>
              </a:rPr>
              <a:t>La micro-albuminurie </a:t>
            </a:r>
            <a:r>
              <a:rPr lang="fr-FR" sz="3000" dirty="0" smtClean="0">
                <a:latin typeface="Times New Roman" pitchFamily="18" charset="0"/>
                <a:cs typeface="Times New Roman" pitchFamily="18" charset="0"/>
              </a:rPr>
              <a:t>: la détection d’une faible quantité d’albumine dans les urines est un marqueur d’altération de la fonction rénale </a:t>
            </a:r>
            <a:endParaRPr lang="fr-FR" sz="3000" dirty="0">
              <a:latin typeface="Times New Roman" pitchFamily="18" charset="0"/>
              <a:cs typeface="Times New Roman" pitchFamily="18"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5400" b="1" i="1" dirty="0" smtClean="0">
                <a:solidFill>
                  <a:srgbClr val="FF0000"/>
                </a:solidFill>
                <a:latin typeface="Times New Roman" pitchFamily="18" charset="0"/>
                <a:cs typeface="Times New Roman" pitchFamily="18" charset="0"/>
              </a:rPr>
              <a:t>Sérologie</a:t>
            </a:r>
            <a:r>
              <a:rPr lang="fr-FR" dirty="0" smtClean="0"/>
              <a:t> </a:t>
            </a:r>
            <a:endParaRPr lang="fr-FR" dirty="0"/>
          </a:p>
        </p:txBody>
      </p:sp>
      <p:sp>
        <p:nvSpPr>
          <p:cNvPr id="3" name="Espace réservé du contenu 2"/>
          <p:cNvSpPr>
            <a:spLocks noGrp="1"/>
          </p:cNvSpPr>
          <p:nvPr>
            <p:ph idx="1"/>
          </p:nvPr>
        </p:nvSpPr>
        <p:spPr/>
        <p:txBody>
          <a:bodyPr>
            <a:normAutofit/>
          </a:bodyPr>
          <a:lstStyle/>
          <a:p>
            <a:r>
              <a:rPr lang="fr-FR" dirty="0" smtClean="0"/>
              <a:t>La sérologie est un </a:t>
            </a:r>
            <a:r>
              <a:rPr lang="fr-FR" b="1" dirty="0" smtClean="0"/>
              <a:t>examen du sérum sanguin</a:t>
            </a:r>
            <a:r>
              <a:rPr lang="fr-FR" dirty="0" smtClean="0"/>
              <a:t> Il consiste à </a:t>
            </a:r>
            <a:r>
              <a:rPr lang="fr-FR" b="1" dirty="0" smtClean="0"/>
              <a:t>détecter et étudier les anticorps </a:t>
            </a:r>
            <a:r>
              <a:rPr lang="fr-FR" dirty="0" smtClean="0"/>
              <a:t>correspondant à une maladie spécifique présents dans le sérum, reflétant alors l'immunité de l'individu</a:t>
            </a:r>
            <a:br>
              <a:rPr lang="fr-FR" dirty="0" smtClean="0"/>
            </a:br>
            <a:endParaRPr lang="fr-FR"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
            </a:r>
            <a:br>
              <a:rPr lang="fr-FR" dirty="0" smtClean="0"/>
            </a:br>
            <a:r>
              <a:rPr lang="fr-FR" b="1" dirty="0" smtClean="0">
                <a:solidFill>
                  <a:srgbClr val="FF0000"/>
                </a:solidFill>
                <a:latin typeface="Times New Roman" pitchFamily="18" charset="0"/>
                <a:cs typeface="Times New Roman" pitchFamily="18" charset="0"/>
              </a:rPr>
              <a:t>Quand effectuer une sérologie?</a:t>
            </a:r>
            <a:r>
              <a:rPr lang="fr-FR" dirty="0" smtClean="0"/>
              <a:t/>
            </a:r>
            <a:br>
              <a:rPr lang="fr-FR" dirty="0" smtClean="0"/>
            </a:br>
            <a:endParaRPr lang="fr-FR" dirty="0"/>
          </a:p>
        </p:txBody>
      </p:sp>
      <p:sp>
        <p:nvSpPr>
          <p:cNvPr id="3" name="Espace réservé du contenu 2"/>
          <p:cNvSpPr>
            <a:spLocks noGrp="1"/>
          </p:cNvSpPr>
          <p:nvPr>
            <p:ph idx="1"/>
          </p:nvPr>
        </p:nvSpPr>
        <p:spPr>
          <a:xfrm>
            <a:off x="0" y="1214422"/>
            <a:ext cx="9144000" cy="1971676"/>
          </a:xfrm>
        </p:spPr>
        <p:txBody>
          <a:bodyPr>
            <a:normAutofit/>
          </a:bodyPr>
          <a:lstStyle/>
          <a:p>
            <a:r>
              <a:rPr lang="fr-FR" dirty="0" smtClean="0">
                <a:latin typeface="Times New Roman" pitchFamily="18" charset="0"/>
                <a:cs typeface="Times New Roman" pitchFamily="18" charset="0"/>
              </a:rPr>
              <a:t>un </a:t>
            </a:r>
            <a:r>
              <a:rPr lang="fr-FR" b="1" dirty="0" smtClean="0">
                <a:latin typeface="Times New Roman" pitchFamily="18" charset="0"/>
                <a:cs typeface="Times New Roman" pitchFamily="18" charset="0"/>
              </a:rPr>
              <a:t>dépistage</a:t>
            </a:r>
            <a:r>
              <a:rPr lang="fr-FR" dirty="0" smtClean="0">
                <a:latin typeface="Times New Roman" pitchFamily="18" charset="0"/>
                <a:cs typeface="Times New Roman" pitchFamily="18" charset="0"/>
              </a:rPr>
              <a:t>, un </a:t>
            </a:r>
            <a:r>
              <a:rPr lang="fr-FR" b="1" dirty="0" smtClean="0">
                <a:latin typeface="Times New Roman" pitchFamily="18" charset="0"/>
                <a:cs typeface="Times New Roman" pitchFamily="18" charset="0"/>
              </a:rPr>
              <a:t>diagnostic</a:t>
            </a:r>
            <a:endParaRPr lang="fr-FR" dirty="0" smtClean="0">
              <a:latin typeface="Times New Roman" pitchFamily="18" charset="0"/>
              <a:cs typeface="Times New Roman" pitchFamily="18" charset="0"/>
            </a:endParaRPr>
          </a:p>
          <a:p>
            <a:r>
              <a:rPr lang="fr-FR" dirty="0" smtClean="0">
                <a:latin typeface="Times New Roman" pitchFamily="18" charset="0"/>
                <a:cs typeface="Times New Roman" pitchFamily="18" charset="0"/>
              </a:rPr>
              <a:t>suivre l'</a:t>
            </a:r>
            <a:r>
              <a:rPr lang="fr-FR" b="1" dirty="0" smtClean="0">
                <a:latin typeface="Times New Roman" pitchFamily="18" charset="0"/>
                <a:cs typeface="Times New Roman" pitchFamily="18" charset="0"/>
              </a:rPr>
              <a:t>évolution </a:t>
            </a:r>
            <a:r>
              <a:rPr lang="fr-FR" dirty="0" smtClean="0">
                <a:latin typeface="Times New Roman" pitchFamily="18" charset="0"/>
                <a:cs typeface="Times New Roman" pitchFamily="18" charset="0"/>
              </a:rPr>
              <a:t>d'une maladie,</a:t>
            </a:r>
          </a:p>
          <a:p>
            <a:r>
              <a:rPr lang="fr-FR" dirty="0" smtClean="0">
                <a:latin typeface="Times New Roman" pitchFamily="18" charset="0"/>
                <a:cs typeface="Times New Roman" pitchFamily="18" charset="0"/>
              </a:rPr>
              <a:t>évaluer l'</a:t>
            </a:r>
            <a:r>
              <a:rPr lang="fr-FR" b="1" dirty="0" smtClean="0">
                <a:latin typeface="Times New Roman" pitchFamily="18" charset="0"/>
                <a:cs typeface="Times New Roman" pitchFamily="18" charset="0"/>
              </a:rPr>
              <a:t>efficacité d'une vaccination</a:t>
            </a:r>
            <a:endParaRPr lang="fr-FR" dirty="0" smtClean="0">
              <a:latin typeface="Times New Roman" pitchFamily="18" charset="0"/>
              <a:cs typeface="Times New Roman" pitchFamily="18" charset="0"/>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txBody>
          <a:bodyPr>
            <a:normAutofit/>
          </a:bodyPr>
          <a:lstStyle/>
          <a:p>
            <a:pPr algn="ctr"/>
            <a:r>
              <a:rPr lang="fr-FR" sz="4300" b="1" i="1" dirty="0" smtClean="0">
                <a:solidFill>
                  <a:srgbClr val="FF0000"/>
                </a:solidFill>
                <a:latin typeface="Times New Roman" pitchFamily="18" charset="0"/>
                <a:cs typeface="Times New Roman" pitchFamily="18" charset="0"/>
              </a:rPr>
              <a:t>Le résultat</a:t>
            </a:r>
          </a:p>
          <a:p>
            <a:r>
              <a:rPr lang="fr-FR" dirty="0" smtClean="0">
                <a:latin typeface="Times New Roman" pitchFamily="18" charset="0"/>
                <a:cs typeface="Times New Roman" pitchFamily="18" charset="0"/>
              </a:rPr>
              <a:t>Lorsque la sérologie est positive, on parle d'une </a:t>
            </a:r>
            <a:r>
              <a:rPr lang="fr-FR" b="1" dirty="0" smtClean="0">
                <a:latin typeface="Times New Roman" pitchFamily="18" charset="0"/>
                <a:cs typeface="Times New Roman" pitchFamily="18" charset="0"/>
              </a:rPr>
              <a:t>personne séropositive </a:t>
            </a:r>
            <a:r>
              <a:rPr lang="fr-FR" dirty="0" smtClean="0">
                <a:latin typeface="Times New Roman" pitchFamily="18" charset="0"/>
                <a:cs typeface="Times New Roman" pitchFamily="18" charset="0"/>
              </a:rPr>
              <a:t>à une infection. Dans le cas contraire, on parle d'une </a:t>
            </a:r>
            <a:r>
              <a:rPr lang="fr-FR" b="1" dirty="0" smtClean="0">
                <a:latin typeface="Times New Roman" pitchFamily="18" charset="0"/>
                <a:cs typeface="Times New Roman" pitchFamily="18" charset="0"/>
              </a:rPr>
              <a:t>personne séronégative</a:t>
            </a:r>
            <a:r>
              <a:rPr lang="fr-FR" dirty="0" smtClean="0">
                <a:latin typeface="Times New Roman" pitchFamily="18" charset="0"/>
                <a:cs typeface="Times New Roman" pitchFamily="18" charset="0"/>
              </a:rPr>
              <a:t>.</a:t>
            </a:r>
          </a:p>
          <a:p>
            <a:r>
              <a:rPr lang="fr-FR" dirty="0" smtClean="0">
                <a:latin typeface="Times New Roman" pitchFamily="18" charset="0"/>
                <a:cs typeface="Times New Roman" pitchFamily="18" charset="0"/>
              </a:rPr>
              <a:t>Une séropositivité signifie la présence de l'anticorps spécifique à une maladie infectieuse dans le sang. </a:t>
            </a:r>
          </a:p>
          <a:p>
            <a:r>
              <a:rPr lang="fr-FR" dirty="0" smtClean="0">
                <a:latin typeface="Times New Roman" pitchFamily="18" charset="0"/>
                <a:cs typeface="Times New Roman" pitchFamily="18" charset="0"/>
              </a:rPr>
              <a:t>Cet anticorps peut refléter un contact ancien avec l'agent pathogène mais peut également signer l'existence d'une maladie en évolution.</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5400" b="1" i="1" dirty="0" smtClean="0">
                <a:solidFill>
                  <a:srgbClr val="FF0000"/>
                </a:solidFill>
                <a:latin typeface="Times New Roman" pitchFamily="18" charset="0"/>
                <a:cs typeface="Times New Roman" pitchFamily="18" charset="0"/>
              </a:rPr>
              <a:t>VIH </a:t>
            </a:r>
            <a:endParaRPr lang="fr-FR" sz="5400" b="1" i="1" dirty="0">
              <a:solidFill>
                <a:srgbClr val="FF0000"/>
              </a:solidFill>
              <a:latin typeface="Times New Roman" pitchFamily="18" charset="0"/>
              <a:cs typeface="Times New Roman" pitchFamily="18" charset="0"/>
            </a:endParaRPr>
          </a:p>
        </p:txBody>
      </p:sp>
      <p:sp>
        <p:nvSpPr>
          <p:cNvPr id="3" name="Espace réservé du contenu 2"/>
          <p:cNvSpPr>
            <a:spLocks noGrp="1"/>
          </p:cNvSpPr>
          <p:nvPr>
            <p:ph idx="1"/>
          </p:nvPr>
        </p:nvSpPr>
        <p:spPr>
          <a:xfrm>
            <a:off x="0" y="1214422"/>
            <a:ext cx="9144000" cy="5643578"/>
          </a:xfrm>
        </p:spPr>
        <p:txBody>
          <a:bodyPr>
            <a:normAutofit fontScale="85000" lnSpcReduction="10000"/>
          </a:bodyPr>
          <a:lstStyle/>
          <a:p>
            <a:pPr>
              <a:lnSpc>
                <a:spcPct val="150000"/>
              </a:lnSpc>
            </a:pPr>
            <a:r>
              <a:rPr lang="fr-FR" sz="2400" dirty="0" smtClean="0">
                <a:latin typeface="Times New Roman" pitchFamily="18" charset="0"/>
                <a:cs typeface="Times New Roman" pitchFamily="18" charset="0"/>
              </a:rPr>
              <a:t/>
            </a:r>
            <a:br>
              <a:rPr lang="fr-FR" sz="2400" dirty="0" smtClean="0">
                <a:latin typeface="Times New Roman" pitchFamily="18" charset="0"/>
                <a:cs typeface="Times New Roman" pitchFamily="18" charset="0"/>
              </a:rPr>
            </a:br>
            <a:r>
              <a:rPr lang="fr-FR" sz="2400" dirty="0" smtClean="0">
                <a:latin typeface="Times New Roman" pitchFamily="18" charset="0"/>
                <a:cs typeface="Times New Roman" pitchFamily="18" charset="0"/>
              </a:rPr>
              <a:t>Le VIH, ou Virus de l’Immunodéficience Humaine, est le virus responsable du SIDA (Syndrome d’Immunodéficience Acquise). </a:t>
            </a:r>
          </a:p>
          <a:p>
            <a:pPr>
              <a:lnSpc>
                <a:spcPct val="150000"/>
              </a:lnSpc>
            </a:pPr>
            <a:r>
              <a:rPr lang="fr-FR" sz="2400" dirty="0" smtClean="0">
                <a:latin typeface="Times New Roman" pitchFamily="18" charset="0"/>
                <a:cs typeface="Times New Roman" pitchFamily="18" charset="0"/>
              </a:rPr>
              <a:t>Ce virus détruit les cellules du système immunitaire, provoquant une vulnérabilité à différentes infections</a:t>
            </a:r>
            <a:br>
              <a:rPr lang="fr-FR" sz="2400" dirty="0" smtClean="0">
                <a:latin typeface="Times New Roman" pitchFamily="18" charset="0"/>
                <a:cs typeface="Times New Roman" pitchFamily="18" charset="0"/>
              </a:rPr>
            </a:br>
            <a:r>
              <a:rPr lang="fr-FR" sz="2400" dirty="0" smtClean="0">
                <a:latin typeface="Times New Roman" pitchFamily="18" charset="0"/>
                <a:cs typeface="Times New Roman" pitchFamily="18" charset="0"/>
              </a:rPr>
              <a:t>Ce test recherche les anticorps anti-VIH qui peuvent être détectés dans le sang à partir d’environ 2 à 4 semaines après une exposition au virus</a:t>
            </a:r>
          </a:p>
          <a:p>
            <a:pPr>
              <a:lnSpc>
                <a:spcPct val="150000"/>
              </a:lnSpc>
            </a:pPr>
            <a:r>
              <a:rPr lang="fr-FR" sz="2400" dirty="0" smtClean="0">
                <a:latin typeface="Times New Roman" pitchFamily="18" charset="0"/>
                <a:cs typeface="Times New Roman" pitchFamily="18" charset="0"/>
              </a:rPr>
              <a:t>Les anticorps contre le virus VIH peuvent être détectés par un test de dépistage appelé </a:t>
            </a:r>
            <a:r>
              <a:rPr lang="fr-FR" sz="2400" b="1" dirty="0" smtClean="0">
                <a:latin typeface="Times New Roman" pitchFamily="18" charset="0"/>
                <a:cs typeface="Times New Roman" pitchFamily="18" charset="0"/>
              </a:rPr>
              <a:t>test ELISA</a:t>
            </a:r>
            <a:r>
              <a:rPr lang="fr-FR" sz="2400" dirty="0" smtClean="0">
                <a:latin typeface="Times New Roman" pitchFamily="18" charset="0"/>
                <a:cs typeface="Times New Roman" pitchFamily="18" charset="0"/>
              </a:rPr>
              <a:t>. Ce test doit être confirmé sur un deuxième prélèvement s’il s’avère positif. </a:t>
            </a:r>
          </a:p>
          <a:p>
            <a:pPr>
              <a:lnSpc>
                <a:spcPct val="150000"/>
              </a:lnSpc>
            </a:pPr>
            <a:r>
              <a:rPr lang="fr-FR" sz="2400" dirty="0" smtClean="0">
                <a:latin typeface="Times New Roman" pitchFamily="18" charset="0"/>
                <a:cs typeface="Times New Roman" pitchFamily="18" charset="0"/>
              </a:rPr>
              <a:t>La technique ELISA est très sensible mais l’infection doit être confirmée par un autre examen, le </a:t>
            </a:r>
            <a:r>
              <a:rPr lang="fr-FR" sz="2400" b="1" dirty="0" smtClean="0">
                <a:latin typeface="Times New Roman" pitchFamily="18" charset="0"/>
                <a:cs typeface="Times New Roman" pitchFamily="18" charset="0"/>
              </a:rPr>
              <a:t>Western Blot</a:t>
            </a:r>
            <a:r>
              <a:rPr lang="fr-FR" sz="2400" dirty="0" smtClean="0">
                <a:latin typeface="Times New Roman" pitchFamily="18" charset="0"/>
                <a:cs typeface="Times New Roman" pitchFamily="18" charset="0"/>
              </a:rPr>
              <a:t>, car il peut exister des résultats faussement positifs.</a:t>
            </a:r>
            <a:endParaRPr lang="fr-FR" sz="2400" dirty="0">
              <a:latin typeface="Times New Roman" pitchFamily="18" charset="0"/>
              <a:cs typeface="Times New Roman" pitchFamily="18"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857232"/>
            <a:ext cx="8229600" cy="5268931"/>
          </a:xfrm>
        </p:spPr>
        <p:txBody>
          <a:bodyPr>
            <a:normAutofit/>
          </a:bodyPr>
          <a:lstStyle/>
          <a:p>
            <a:r>
              <a:rPr lang="fr-FR" dirty="0" smtClean="0">
                <a:latin typeface="Times New Roman" pitchFamily="18" charset="0"/>
                <a:cs typeface="Times New Roman" pitchFamily="18" charset="0"/>
              </a:rPr>
              <a:t>Le besoin de faire un test peut se manifester à différents moments de votre vie:</a:t>
            </a:r>
          </a:p>
          <a:p>
            <a:r>
              <a:rPr lang="fr-FR" dirty="0" smtClean="0">
                <a:latin typeface="Times New Roman" pitchFamily="18" charset="0"/>
                <a:cs typeface="Times New Roman" pitchFamily="18" charset="0"/>
              </a:rPr>
              <a:t> suite à une prise de risque (rapport sexuel non protégé, déchirement du préservatif, partage d une seringue ou d ‘un matériel infecté) </a:t>
            </a:r>
          </a:p>
          <a:p>
            <a:r>
              <a:rPr lang="fr-FR" dirty="0" smtClean="0">
                <a:latin typeface="Times New Roman" pitchFamily="18" charset="0"/>
                <a:cs typeface="Times New Roman" pitchFamily="18" charset="0"/>
              </a:rPr>
              <a:t> lorsqu’une grossesse est envisagée</a:t>
            </a:r>
          </a:p>
          <a:p>
            <a:endParaRPr lang="fr-FR"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14282" y="1000108"/>
            <a:ext cx="8715436" cy="5054617"/>
          </a:xfrm>
        </p:spPr>
        <p:txBody>
          <a:bodyPr>
            <a:normAutofit lnSpcReduction="10000"/>
          </a:bodyPr>
          <a:lstStyle/>
          <a:p>
            <a:r>
              <a:rPr lang="fr-FR" dirty="0" smtClean="0">
                <a:latin typeface="Times New Roman" pitchFamily="18" charset="0"/>
                <a:cs typeface="Times New Roman" pitchFamily="18" charset="0"/>
              </a:rPr>
              <a:t>Il existe à présent des tests de dépistage du VIH à résultats rapides, on les appelle tests rapides d’orientation de diagnostique (TROD). </a:t>
            </a:r>
          </a:p>
          <a:p>
            <a:r>
              <a:rPr lang="fr-FR" dirty="0" smtClean="0">
                <a:latin typeface="Times New Roman" pitchFamily="18" charset="0"/>
                <a:cs typeface="Times New Roman" pitchFamily="18" charset="0"/>
              </a:rPr>
              <a:t>Ils ont l’avantage de donner un résultat après quelques minutes.</a:t>
            </a:r>
          </a:p>
          <a:p>
            <a:r>
              <a:rPr lang="fr-FR" dirty="0" smtClean="0">
                <a:latin typeface="Times New Roman" pitchFamily="18" charset="0"/>
                <a:cs typeface="Times New Roman" pitchFamily="18" charset="0"/>
              </a:rPr>
              <a:t> Ces tests se font en prélevant un peu de sang au bout du doigt.</a:t>
            </a:r>
          </a:p>
          <a:p>
            <a:r>
              <a:rPr lang="fr-FR" dirty="0" smtClean="0">
                <a:latin typeface="Times New Roman" pitchFamily="18" charset="0"/>
                <a:cs typeface="Times New Roman" pitchFamily="18" charset="0"/>
              </a:rPr>
              <a:t>Pour avoir un résultat fiable, un délai de 3 mois doit être écoulé après la dernière prise de risque. Parfois</a:t>
            </a:r>
          </a:p>
          <a:p>
            <a:endParaRPr lang="fr-FR"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AutoShape 2" descr="Mode d'utilisation de l'auto-test de dÃ©pistage du VIH"/>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2052" name="AutoShape 4" descr="Mode d'utilisation de l'auto-test de dÃ©pistage du VIH"/>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2053" name="Picture 5"/>
          <p:cNvPicPr>
            <a:picLocks noChangeAspect="1" noChangeArrowheads="1"/>
          </p:cNvPicPr>
          <p:nvPr/>
        </p:nvPicPr>
        <p:blipFill>
          <a:blip r:embed="rId2"/>
          <a:srcRect/>
          <a:stretch>
            <a:fillRect/>
          </a:stretch>
        </p:blipFill>
        <p:spPr bwMode="auto">
          <a:xfrm>
            <a:off x="1700213" y="1385888"/>
            <a:ext cx="5743575" cy="4086225"/>
          </a:xfrm>
          <a:prstGeom prst="rect">
            <a:avLst/>
          </a:prstGeom>
          <a:noFill/>
          <a:ln w="9525">
            <a:noFill/>
            <a:miter lim="800000"/>
            <a:headEnd/>
            <a:tailEnd/>
          </a:ln>
          <a:effectLst/>
        </p:spPr>
      </p:pic>
      <p:pic>
        <p:nvPicPr>
          <p:cNvPr id="2054" name="Picture 6"/>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5400" b="1" i="1" dirty="0" smtClean="0">
                <a:solidFill>
                  <a:srgbClr val="FF0000"/>
                </a:solidFill>
                <a:latin typeface="Times New Roman" pitchFamily="18" charset="0"/>
                <a:cs typeface="Times New Roman" pitchFamily="18" charset="0"/>
              </a:rPr>
              <a:t>Gaz du sang artériel</a:t>
            </a:r>
            <a:endParaRPr lang="fr-FR" sz="5400" b="1" i="1" dirty="0">
              <a:solidFill>
                <a:srgbClr val="FF0000"/>
              </a:solidFill>
              <a:latin typeface="Times New Roman" pitchFamily="18" charset="0"/>
              <a:cs typeface="Times New Roman" pitchFamily="18" charset="0"/>
            </a:endParaRPr>
          </a:p>
        </p:txBody>
      </p:sp>
      <p:sp>
        <p:nvSpPr>
          <p:cNvPr id="3" name="Espace réservé du contenu 2"/>
          <p:cNvSpPr>
            <a:spLocks noGrp="1"/>
          </p:cNvSpPr>
          <p:nvPr>
            <p:ph idx="1"/>
          </p:nvPr>
        </p:nvSpPr>
        <p:spPr/>
        <p:txBody>
          <a:bodyPr>
            <a:normAutofit/>
          </a:bodyPr>
          <a:lstStyle/>
          <a:p>
            <a:r>
              <a:rPr lang="fr-FR" dirty="0" smtClean="0">
                <a:latin typeface="Times New Roman" pitchFamily="18" charset="0"/>
                <a:cs typeface="Times New Roman" pitchFamily="18" charset="0"/>
              </a:rPr>
              <a:t>La mesure des gaz du sang permet d’évaluer la capacité des poumons à fournir de l’oxygène (O2) aux tissus (oxygénation) et à extraire le gaz carbonique (CO2) qu’ils ont produit (ventilation),</a:t>
            </a:r>
          </a:p>
          <a:p>
            <a:r>
              <a:rPr lang="fr-FR" dirty="0" smtClean="0">
                <a:latin typeface="Times New Roman" pitchFamily="18" charset="0"/>
                <a:cs typeface="Times New Roman" pitchFamily="18" charset="0"/>
              </a:rPr>
              <a:t>ainsi que la capacité des reins à réabsorber ou à excréter des bicarbonates (pour couvrir les besoins de l’équilibre acido-basique).</a:t>
            </a:r>
            <a:endParaRPr lang="fr-FR"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188640"/>
            <a:ext cx="8352928" cy="461665"/>
          </a:xfrm>
          <a:prstGeom prst="rect">
            <a:avLst/>
          </a:prstGeom>
        </p:spPr>
        <p:txBody>
          <a:bodyPr wrap="square">
            <a:spAutoFit/>
          </a:bodyPr>
          <a:lstStyle/>
          <a:p>
            <a:r>
              <a:rPr lang="fr-FR" sz="2400" b="1" i="1" u="sng" dirty="0" smtClean="0">
                <a:solidFill>
                  <a:srgbClr val="FF0000"/>
                </a:solidFill>
                <a:latin typeface="Times New Roman" pitchFamily="18" charset="0"/>
                <a:cs typeface="Times New Roman" pitchFamily="18" charset="0"/>
              </a:rPr>
              <a:t> Règles </a:t>
            </a:r>
            <a:r>
              <a:rPr lang="fr-FR" sz="2400" b="1" i="1" u="sng" dirty="0">
                <a:solidFill>
                  <a:srgbClr val="FF0000"/>
                </a:solidFill>
                <a:latin typeface="Times New Roman" pitchFamily="18" charset="0"/>
                <a:cs typeface="Times New Roman" pitchFamily="18" charset="0"/>
              </a:rPr>
              <a:t>à respecter lors d’une transfusion </a:t>
            </a:r>
            <a:r>
              <a:rPr lang="fr-FR" sz="2400" b="1" i="1" u="sng" dirty="0" smtClean="0">
                <a:solidFill>
                  <a:srgbClr val="FF0000"/>
                </a:solidFill>
                <a:latin typeface="Times New Roman" pitchFamily="18" charset="0"/>
                <a:cs typeface="Times New Roman" pitchFamily="18" charset="0"/>
              </a:rPr>
              <a:t>sanguine:</a:t>
            </a:r>
            <a:endParaRPr lang="fr-FR" sz="2400" b="1" i="1" u="sng" dirty="0">
              <a:solidFill>
                <a:srgbClr val="FF0000"/>
              </a:solidFill>
              <a:latin typeface="Times New Roman" pitchFamily="18" charset="0"/>
              <a:cs typeface="Times New Roman" pitchFamily="18" charset="0"/>
            </a:endParaRPr>
          </a:p>
        </p:txBody>
      </p:sp>
      <p:pic>
        <p:nvPicPr>
          <p:cNvPr id="4" name="Picture 3" descr="C:\Users\Flo\Downloads\Camille\aaaa.jpg"/>
          <p:cNvPicPr>
            <a:picLocks noChangeAspect="1" noChangeArrowheads="1"/>
          </p:cNvPicPr>
          <p:nvPr/>
        </p:nvPicPr>
        <p:blipFill>
          <a:blip r:embed="rId2" cstate="print"/>
          <a:srcRect/>
          <a:stretch>
            <a:fillRect/>
          </a:stretch>
        </p:blipFill>
        <p:spPr bwMode="auto">
          <a:xfrm>
            <a:off x="244823" y="4149080"/>
            <a:ext cx="8654355" cy="2378791"/>
          </a:xfrm>
          <a:prstGeom prst="rect">
            <a:avLst/>
          </a:prstGeom>
          <a:noFill/>
        </p:spPr>
      </p:pic>
      <p:pic>
        <p:nvPicPr>
          <p:cNvPr id="205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31776" y="1628800"/>
            <a:ext cx="3767311" cy="23042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Rectangle 4"/>
          <p:cNvSpPr/>
          <p:nvPr/>
        </p:nvSpPr>
        <p:spPr>
          <a:xfrm>
            <a:off x="229431" y="982469"/>
            <a:ext cx="4572000" cy="461665"/>
          </a:xfrm>
          <a:prstGeom prst="rect">
            <a:avLst/>
          </a:prstGeom>
          <a:ln w="38100"/>
        </p:spPr>
        <p:style>
          <a:lnRef idx="2">
            <a:schemeClr val="accent1"/>
          </a:lnRef>
          <a:fillRef idx="1">
            <a:schemeClr val="lt1"/>
          </a:fillRef>
          <a:effectRef idx="0">
            <a:schemeClr val="accent1"/>
          </a:effectRef>
          <a:fontRef idx="minor">
            <a:schemeClr val="dk1"/>
          </a:fontRef>
        </p:style>
        <p:txBody>
          <a:bodyPr>
            <a:spAutoFit/>
          </a:bodyPr>
          <a:lstStyle/>
          <a:p>
            <a:pPr algn="ctr"/>
            <a:r>
              <a:rPr lang="fr-FR" sz="2400" dirty="0">
                <a:latin typeface="Times New Roman" pitchFamily="18" charset="0"/>
                <a:cs typeface="Times New Roman" pitchFamily="18" charset="0"/>
              </a:rPr>
              <a:t>Diagramme </a:t>
            </a:r>
            <a:r>
              <a:rPr lang="fr-FR" sz="2400" dirty="0" smtClean="0">
                <a:latin typeface="Times New Roman" pitchFamily="18" charset="0"/>
                <a:cs typeface="Times New Roman" pitchFamily="18" charset="0"/>
              </a:rPr>
              <a:t>des transfusions</a:t>
            </a:r>
            <a:endParaRPr lang="fr-FR" sz="2400" dirty="0">
              <a:latin typeface="Times New Roman" pitchFamily="18" charset="0"/>
              <a:cs typeface="Times New Roman" pitchFamily="18" charset="0"/>
            </a:endParaRPr>
          </a:p>
        </p:txBody>
      </p:sp>
    </p:spTree>
    <p:extLst>
      <p:ext uri="{BB962C8B-B14F-4D97-AF65-F5344CB8AC3E}">
        <p14:creationId xmlns:p14="http://schemas.microsoft.com/office/powerpoint/2010/main" xmlns="" val="3400536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051"/>
                                        </p:tgtEl>
                                        <p:attrNameLst>
                                          <p:attrName>style.visibility</p:attrName>
                                        </p:attrNameLst>
                                      </p:cBhvr>
                                      <p:to>
                                        <p:strVal val="visible"/>
                                      </p:to>
                                    </p:set>
                                    <p:anim calcmode="lin" valueType="num">
                                      <p:cBhvr additive="base">
                                        <p:cTn id="15" dur="500" fill="hold"/>
                                        <p:tgtEl>
                                          <p:spTgt spid="2051"/>
                                        </p:tgtEl>
                                        <p:attrNameLst>
                                          <p:attrName>ppt_x</p:attrName>
                                        </p:attrNameLst>
                                      </p:cBhvr>
                                      <p:tavLst>
                                        <p:tav tm="0">
                                          <p:val>
                                            <p:strVal val="#ppt_x"/>
                                          </p:val>
                                        </p:tav>
                                        <p:tav tm="100000">
                                          <p:val>
                                            <p:strVal val="#ppt_x"/>
                                          </p:val>
                                        </p:tav>
                                      </p:tavLst>
                                    </p:anim>
                                    <p:anim calcmode="lin" valueType="num">
                                      <p:cBhvr additive="base">
                                        <p:cTn id="16" dur="500" fill="hold"/>
                                        <p:tgtEl>
                                          <p:spTgt spid="2051"/>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inVertical)">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14282" y="785794"/>
            <a:ext cx="8715436" cy="5786478"/>
          </a:xfrm>
        </p:spPr>
        <p:txBody>
          <a:bodyPr>
            <a:normAutofit fontScale="62500" lnSpcReduction="20000"/>
          </a:bodyPr>
          <a:lstStyle/>
          <a:p>
            <a:pPr algn="ctr"/>
            <a:r>
              <a:rPr lang="fr-FR" b="1" i="1" dirty="0" smtClean="0">
                <a:solidFill>
                  <a:srgbClr val="FF0000"/>
                </a:solidFill>
                <a:latin typeface="Times New Roman" pitchFamily="18" charset="0"/>
                <a:cs typeface="Times New Roman" pitchFamily="18" charset="0"/>
              </a:rPr>
              <a:t>Les paramètres mesurés sont les suivants :</a:t>
            </a:r>
          </a:p>
          <a:p>
            <a:pPr>
              <a:lnSpc>
                <a:spcPct val="170000"/>
              </a:lnSpc>
            </a:pPr>
            <a:r>
              <a:rPr lang="fr-FR" sz="3100" b="1" dirty="0" smtClean="0">
                <a:latin typeface="Times New Roman" pitchFamily="18" charset="0"/>
                <a:cs typeface="Times New Roman" pitchFamily="18" charset="0"/>
              </a:rPr>
              <a:t>PaO2</a:t>
            </a:r>
            <a:r>
              <a:rPr lang="fr-FR" sz="3100" dirty="0" smtClean="0">
                <a:latin typeface="Times New Roman" pitchFamily="18" charset="0"/>
                <a:cs typeface="Times New Roman" pitchFamily="18" charset="0"/>
              </a:rPr>
              <a:t> (pression partielle d’oxygène) : elle permet d’évaluer la manière dont l’oxygène est capable de se déplacer depuis les poumons vers le sang. Elle reflète de ce fait la quantité d’oxygène transportée par le sang et délivrée aux organes.</a:t>
            </a:r>
          </a:p>
          <a:p>
            <a:pPr>
              <a:lnSpc>
                <a:spcPct val="170000"/>
              </a:lnSpc>
            </a:pPr>
            <a:r>
              <a:rPr lang="fr-FR" sz="3100" b="1" dirty="0" smtClean="0">
                <a:latin typeface="Times New Roman" pitchFamily="18" charset="0"/>
                <a:cs typeface="Times New Roman" pitchFamily="18" charset="0"/>
              </a:rPr>
              <a:t>PaCO2</a:t>
            </a:r>
            <a:r>
              <a:rPr lang="fr-FR" sz="3100" dirty="0" smtClean="0">
                <a:latin typeface="Times New Roman" pitchFamily="18" charset="0"/>
                <a:cs typeface="Times New Roman" pitchFamily="18" charset="0"/>
              </a:rPr>
              <a:t> (pression partielle de dioxyde de carbone) : elle correspond à la quantité résiduelle de dioxyde de carbone dans le sang artériel après élimination de l'excès de dioxyde de carbone au niveau pulmonaire.</a:t>
            </a:r>
          </a:p>
          <a:p>
            <a:pPr>
              <a:lnSpc>
                <a:spcPct val="170000"/>
              </a:lnSpc>
            </a:pPr>
            <a:r>
              <a:rPr lang="fr-FR" sz="3100" b="1" dirty="0" smtClean="0">
                <a:latin typeface="Times New Roman" pitchFamily="18" charset="0"/>
                <a:cs typeface="Times New Roman" pitchFamily="18" charset="0"/>
              </a:rPr>
              <a:t>pH</a:t>
            </a:r>
            <a:r>
              <a:rPr lang="fr-FR" sz="3100" dirty="0" smtClean="0">
                <a:latin typeface="Times New Roman" pitchFamily="18" charset="0"/>
                <a:cs typeface="Times New Roman" pitchFamily="18" charset="0"/>
              </a:rPr>
              <a:t> : il reflète la concentration d’hydrogène et permet de mesurer l’acidité du sang.</a:t>
            </a:r>
          </a:p>
          <a:p>
            <a:pPr>
              <a:lnSpc>
                <a:spcPct val="170000"/>
              </a:lnSpc>
            </a:pPr>
            <a:r>
              <a:rPr lang="fr-FR" sz="3100" b="1" dirty="0" smtClean="0">
                <a:latin typeface="Times New Roman" pitchFamily="18" charset="0"/>
                <a:cs typeface="Times New Roman" pitchFamily="18" charset="0"/>
              </a:rPr>
              <a:t>HCO3-</a:t>
            </a:r>
            <a:r>
              <a:rPr lang="fr-FR" sz="3100" dirty="0" smtClean="0">
                <a:latin typeface="Times New Roman" pitchFamily="18" charset="0"/>
                <a:cs typeface="Times New Roman" pitchFamily="18" charset="0"/>
              </a:rPr>
              <a:t> (bicarbonate) : participe au maintien  d’un équilibre acido-basique.</a:t>
            </a:r>
          </a:p>
          <a:p>
            <a:pPr>
              <a:lnSpc>
                <a:spcPct val="170000"/>
              </a:lnSpc>
            </a:pPr>
            <a:r>
              <a:rPr lang="fr-FR" sz="3100" b="1" dirty="0" smtClean="0">
                <a:latin typeface="Times New Roman" pitchFamily="18" charset="0"/>
                <a:cs typeface="Times New Roman" pitchFamily="18" charset="0"/>
              </a:rPr>
              <a:t>SaO2</a:t>
            </a:r>
            <a:r>
              <a:rPr lang="fr-FR" sz="3100" dirty="0" smtClean="0">
                <a:latin typeface="Times New Roman" pitchFamily="18" charset="0"/>
                <a:cs typeface="Times New Roman" pitchFamily="18" charset="0"/>
              </a:rPr>
              <a:t> (saturation en oxygène) : elle permet d’évaluer la quantité d’oxygène fixée sur l’hémoglobine.</a:t>
            </a:r>
          </a:p>
          <a:p>
            <a:r>
              <a:rPr lang="fr-FR" dirty="0" smtClean="0"/>
              <a:t> </a:t>
            </a:r>
          </a:p>
          <a:p>
            <a:endParaRPr lang="fr-FR"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b="1" dirty="0" smtClean="0"/>
              <a:t/>
            </a:r>
            <a:br>
              <a:rPr lang="fr-FR" b="1" dirty="0" smtClean="0"/>
            </a:br>
            <a:r>
              <a:rPr lang="fr-FR" sz="4000" b="1" dirty="0" smtClean="0">
                <a:latin typeface="Times New Roman" pitchFamily="18" charset="0"/>
                <a:cs typeface="Times New Roman" pitchFamily="18" charset="0"/>
              </a:rPr>
              <a:t>Pourquoi faire une analyse des gaz du sang ?</a:t>
            </a:r>
            <a:r>
              <a:rPr lang="fr-FR" b="1" dirty="0" smtClean="0"/>
              <a:t/>
            </a:r>
            <a:br>
              <a:rPr lang="fr-FR" b="1" dirty="0" smtClean="0"/>
            </a:br>
            <a:endParaRPr lang="fr-FR" dirty="0"/>
          </a:p>
        </p:txBody>
      </p:sp>
      <p:sp>
        <p:nvSpPr>
          <p:cNvPr id="3" name="Espace réservé du contenu 2"/>
          <p:cNvSpPr>
            <a:spLocks noGrp="1"/>
          </p:cNvSpPr>
          <p:nvPr>
            <p:ph idx="1"/>
          </p:nvPr>
        </p:nvSpPr>
        <p:spPr>
          <a:xfrm>
            <a:off x="142844" y="1600200"/>
            <a:ext cx="8786874" cy="4900634"/>
          </a:xfrm>
        </p:spPr>
        <p:txBody>
          <a:bodyPr>
            <a:normAutofit fontScale="70000" lnSpcReduction="20000"/>
          </a:bodyPr>
          <a:lstStyle/>
          <a:p>
            <a:pPr>
              <a:lnSpc>
                <a:spcPct val="170000"/>
              </a:lnSpc>
            </a:pPr>
            <a:r>
              <a:rPr lang="fr-FR" dirty="0" smtClean="0">
                <a:latin typeface="Times New Roman" pitchFamily="18" charset="0"/>
                <a:cs typeface="Times New Roman" pitchFamily="18" charset="0"/>
              </a:rPr>
              <a:t>en cas de </a:t>
            </a:r>
            <a:r>
              <a:rPr lang="fr-FR" b="1" dirty="0" smtClean="0">
                <a:latin typeface="Times New Roman" pitchFamily="18" charset="0"/>
                <a:cs typeface="Times New Roman" pitchFamily="18" charset="0"/>
              </a:rPr>
              <a:t>difficultés respiratoires</a:t>
            </a:r>
            <a:r>
              <a:rPr lang="fr-FR" dirty="0" smtClean="0">
                <a:latin typeface="Times New Roman" pitchFamily="18" charset="0"/>
                <a:cs typeface="Times New Roman" pitchFamily="18" charset="0"/>
              </a:rPr>
              <a:t> : essoufflement,  asthme</a:t>
            </a:r>
          </a:p>
          <a:p>
            <a:pPr>
              <a:lnSpc>
                <a:spcPct val="170000"/>
              </a:lnSpc>
            </a:pPr>
            <a:r>
              <a:rPr lang="fr-FR" dirty="0" smtClean="0">
                <a:latin typeface="Times New Roman" pitchFamily="18" charset="0"/>
                <a:cs typeface="Times New Roman" pitchFamily="18" charset="0"/>
              </a:rPr>
              <a:t>afin de surveiller le bon fonctionnement d’un traitement de </a:t>
            </a:r>
            <a:r>
              <a:rPr lang="fr-FR" b="1" dirty="0" smtClean="0">
                <a:latin typeface="Times New Roman" pitchFamily="18" charset="0"/>
                <a:cs typeface="Times New Roman" pitchFamily="18" charset="0"/>
              </a:rPr>
              <a:t>maladie pulmonaire</a:t>
            </a:r>
            <a:endParaRPr lang="fr-FR" dirty="0" smtClean="0">
              <a:latin typeface="Times New Roman" pitchFamily="18" charset="0"/>
              <a:cs typeface="Times New Roman" pitchFamily="18" charset="0"/>
            </a:endParaRPr>
          </a:p>
          <a:p>
            <a:pPr>
              <a:lnSpc>
                <a:spcPct val="170000"/>
              </a:lnSpc>
            </a:pPr>
            <a:r>
              <a:rPr lang="fr-FR" dirty="0" smtClean="0">
                <a:latin typeface="Times New Roman" pitchFamily="18" charset="0"/>
                <a:cs typeface="Times New Roman" pitchFamily="18" charset="0"/>
              </a:rPr>
              <a:t>en cas altération de l’état de conscience</a:t>
            </a:r>
          </a:p>
          <a:p>
            <a:pPr>
              <a:lnSpc>
                <a:spcPct val="170000"/>
              </a:lnSpc>
            </a:pPr>
            <a:r>
              <a:rPr lang="fr-FR" dirty="0" smtClean="0">
                <a:latin typeface="Times New Roman" pitchFamily="18" charset="0"/>
                <a:cs typeface="Times New Roman" pitchFamily="18" charset="0"/>
              </a:rPr>
              <a:t>afin de s’assurer qu’une personne hospitalisée reçoit la bonne quantité d’oxygène</a:t>
            </a:r>
          </a:p>
          <a:p>
            <a:pPr>
              <a:lnSpc>
                <a:spcPct val="170000"/>
              </a:lnSpc>
            </a:pPr>
            <a:r>
              <a:rPr lang="fr-FR" dirty="0" smtClean="0">
                <a:latin typeface="Times New Roman" pitchFamily="18" charset="0"/>
                <a:cs typeface="Times New Roman" pitchFamily="18" charset="0"/>
              </a:rPr>
              <a:t>ou encore pour mesurer le niveau acido-basique chez des patients souffrant d’une insuffisance cardiaque, d’une insuffisance rénale, de troubles du sommeil</a:t>
            </a:r>
          </a:p>
          <a:p>
            <a:endParaRPr lang="fr-FR"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500042"/>
            <a:ext cx="9144000" cy="6357958"/>
          </a:xfrm>
        </p:spPr>
        <p:txBody>
          <a:bodyPr/>
          <a:lstStyle/>
          <a:p>
            <a:pPr>
              <a:lnSpc>
                <a:spcPct val="150000"/>
              </a:lnSpc>
            </a:pPr>
            <a:r>
              <a:rPr lang="fr-FR" dirty="0" smtClean="0">
                <a:latin typeface="Times New Roman" pitchFamily="18" charset="0"/>
                <a:cs typeface="Times New Roman" pitchFamily="18" charset="0"/>
              </a:rPr>
              <a:t>L’examen consiste en une prise de sang au niveau d’une </a:t>
            </a:r>
            <a:r>
              <a:rPr lang="fr-FR" b="1" dirty="0" smtClean="0">
                <a:latin typeface="Times New Roman" pitchFamily="18" charset="0"/>
                <a:cs typeface="Times New Roman" pitchFamily="18" charset="0"/>
              </a:rPr>
              <a:t>artère</a:t>
            </a:r>
            <a:r>
              <a:rPr lang="fr-FR" dirty="0" smtClean="0">
                <a:latin typeface="Times New Roman" pitchFamily="18" charset="0"/>
                <a:cs typeface="Times New Roman" pitchFamily="18" charset="0"/>
              </a:rPr>
              <a:t>. </a:t>
            </a:r>
          </a:p>
          <a:p>
            <a:pPr>
              <a:lnSpc>
                <a:spcPct val="150000"/>
              </a:lnSpc>
            </a:pPr>
            <a:r>
              <a:rPr lang="fr-FR" dirty="0" smtClean="0">
                <a:latin typeface="Times New Roman" pitchFamily="18" charset="0"/>
                <a:cs typeface="Times New Roman" pitchFamily="18" charset="0"/>
              </a:rPr>
              <a:t>En général il s’agit de l’artère radiale (poignet), humérale (bras) ou fémorale (aine). Une fois le prélèvement effectué, il faut placer du coton et compresser le point de ponction fermement pendant 5 à 10 minutes.</a:t>
            </a:r>
            <a:endParaRPr lang="fr-FR" dirty="0">
              <a:latin typeface="Times New Roman" pitchFamily="18" charset="0"/>
              <a:cs typeface="Times New Roman" pitchFamily="18" charset="0"/>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Picture 2"/>
          <p:cNvPicPr>
            <a:picLocks noChangeAspect="1" noChangeArrowheads="1"/>
          </p:cNvPicPr>
          <p:nvPr/>
        </p:nvPicPr>
        <p:blipFill>
          <a:blip r:embed="rId2"/>
          <a:srcRect/>
          <a:stretch>
            <a:fillRect/>
          </a:stretch>
        </p:blipFill>
        <p:spPr bwMode="auto">
          <a:xfrm>
            <a:off x="3000364" y="642918"/>
            <a:ext cx="1357316" cy="2876554"/>
          </a:xfrm>
          <a:prstGeom prst="rect">
            <a:avLst/>
          </a:prstGeom>
          <a:noFill/>
          <a:ln w="9525">
            <a:noFill/>
            <a:miter lim="800000"/>
            <a:headEnd/>
            <a:tailEnd/>
          </a:ln>
          <a:effectLst/>
        </p:spPr>
      </p:pic>
      <p:pic>
        <p:nvPicPr>
          <p:cNvPr id="153603" name="Picture 3"/>
          <p:cNvPicPr>
            <a:picLocks noChangeAspect="1" noChangeArrowheads="1"/>
          </p:cNvPicPr>
          <p:nvPr/>
        </p:nvPicPr>
        <p:blipFill>
          <a:blip r:embed="rId3"/>
          <a:srcRect/>
          <a:stretch>
            <a:fillRect/>
          </a:stretch>
        </p:blipFill>
        <p:spPr bwMode="auto">
          <a:xfrm>
            <a:off x="357158" y="571480"/>
            <a:ext cx="2214578" cy="2843217"/>
          </a:xfrm>
          <a:prstGeom prst="rect">
            <a:avLst/>
          </a:prstGeom>
          <a:noFill/>
          <a:ln w="9525">
            <a:noFill/>
            <a:miter lim="800000"/>
            <a:headEnd/>
            <a:tailEnd/>
          </a:ln>
          <a:effectLst/>
        </p:spPr>
      </p:pic>
      <p:pic>
        <p:nvPicPr>
          <p:cNvPr id="153604" name="Picture 4"/>
          <p:cNvPicPr>
            <a:picLocks noChangeAspect="1" noChangeArrowheads="1"/>
          </p:cNvPicPr>
          <p:nvPr/>
        </p:nvPicPr>
        <p:blipFill>
          <a:blip r:embed="rId4"/>
          <a:srcRect/>
          <a:stretch>
            <a:fillRect/>
          </a:stretch>
        </p:blipFill>
        <p:spPr bwMode="auto">
          <a:xfrm>
            <a:off x="5072066" y="500042"/>
            <a:ext cx="3714776" cy="2847975"/>
          </a:xfrm>
          <a:prstGeom prst="rect">
            <a:avLst/>
          </a:prstGeom>
          <a:noFill/>
          <a:ln w="9525">
            <a:noFill/>
            <a:miter lim="800000"/>
            <a:headEnd/>
            <a:tailEnd/>
          </a:ln>
          <a:effectLst/>
        </p:spPr>
      </p:pic>
      <p:pic>
        <p:nvPicPr>
          <p:cNvPr id="153605" name="Picture 5"/>
          <p:cNvPicPr>
            <a:picLocks noChangeAspect="1" noChangeArrowheads="1"/>
          </p:cNvPicPr>
          <p:nvPr/>
        </p:nvPicPr>
        <p:blipFill>
          <a:blip r:embed="rId5"/>
          <a:srcRect/>
          <a:stretch>
            <a:fillRect/>
          </a:stretch>
        </p:blipFill>
        <p:spPr bwMode="auto">
          <a:xfrm>
            <a:off x="5786446" y="3643314"/>
            <a:ext cx="2214578" cy="500066"/>
          </a:xfrm>
          <a:prstGeom prst="rect">
            <a:avLst/>
          </a:prstGeom>
          <a:noFill/>
          <a:ln w="9525">
            <a:noFill/>
            <a:miter lim="800000"/>
            <a:headEnd/>
            <a:tailEnd/>
          </a:ln>
          <a:effectLst/>
        </p:spPr>
      </p:pic>
      <p:pic>
        <p:nvPicPr>
          <p:cNvPr id="153606" name="Picture 6"/>
          <p:cNvPicPr>
            <a:picLocks noChangeAspect="1" noChangeArrowheads="1"/>
          </p:cNvPicPr>
          <p:nvPr/>
        </p:nvPicPr>
        <p:blipFill>
          <a:blip r:embed="rId6"/>
          <a:srcRect/>
          <a:stretch>
            <a:fillRect/>
          </a:stretch>
        </p:blipFill>
        <p:spPr bwMode="auto">
          <a:xfrm>
            <a:off x="285720" y="3571876"/>
            <a:ext cx="1943101" cy="857256"/>
          </a:xfrm>
          <a:prstGeom prst="rect">
            <a:avLst/>
          </a:prstGeom>
          <a:noFill/>
          <a:ln w="9525">
            <a:noFill/>
            <a:miter lim="800000"/>
            <a:headEnd/>
            <a:tailEnd/>
          </a:ln>
          <a:effectLst/>
        </p:spPr>
      </p:pic>
      <p:pic>
        <p:nvPicPr>
          <p:cNvPr id="153607" name="Picture 7"/>
          <p:cNvPicPr>
            <a:picLocks noChangeAspect="1" noChangeArrowheads="1"/>
          </p:cNvPicPr>
          <p:nvPr/>
        </p:nvPicPr>
        <p:blipFill>
          <a:blip r:embed="rId7"/>
          <a:srcRect/>
          <a:stretch>
            <a:fillRect/>
          </a:stretch>
        </p:blipFill>
        <p:spPr bwMode="auto">
          <a:xfrm>
            <a:off x="2786050" y="3786190"/>
            <a:ext cx="2143140" cy="300040"/>
          </a:xfrm>
          <a:prstGeom prst="rect">
            <a:avLst/>
          </a:prstGeom>
          <a:noFill/>
          <a:ln w="9525">
            <a:noFill/>
            <a:miter lim="800000"/>
            <a:headEnd/>
            <a:tailEnd/>
          </a:ln>
          <a:effectLst/>
        </p:spPr>
      </p:pic>
      <p:pic>
        <p:nvPicPr>
          <p:cNvPr id="153608" name="Picture 8"/>
          <p:cNvPicPr>
            <a:picLocks noChangeAspect="1" noChangeArrowheads="1"/>
          </p:cNvPicPr>
          <p:nvPr/>
        </p:nvPicPr>
        <p:blipFill>
          <a:blip r:embed="rId8"/>
          <a:srcRect/>
          <a:stretch>
            <a:fillRect/>
          </a:stretch>
        </p:blipFill>
        <p:spPr bwMode="auto">
          <a:xfrm>
            <a:off x="1643042" y="4286256"/>
            <a:ext cx="5929354" cy="2138365"/>
          </a:xfrm>
          <a:prstGeom prst="rect">
            <a:avLst/>
          </a:prstGeom>
          <a:noFill/>
          <a:ln w="9525">
            <a:noFill/>
            <a:miter lim="800000"/>
            <a:headEnd/>
            <a:tailEnd/>
          </a:ln>
          <a:effec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fontScale="92500" lnSpcReduction="10000"/>
          </a:bodyPr>
          <a:lstStyle/>
          <a:p>
            <a:r>
              <a:rPr lang="fr-FR" dirty="0" smtClean="0">
                <a:latin typeface="Times New Roman" pitchFamily="18" charset="0"/>
                <a:cs typeface="Times New Roman" pitchFamily="18" charset="0"/>
              </a:rPr>
              <a:t>Les valeurs normales des gaz du sang sont les suivantes :</a:t>
            </a:r>
          </a:p>
          <a:p>
            <a:r>
              <a:rPr lang="fr-FR" b="1" dirty="0" smtClean="0">
                <a:latin typeface="Times New Roman" pitchFamily="18" charset="0"/>
                <a:cs typeface="Times New Roman" pitchFamily="18" charset="0"/>
              </a:rPr>
              <a:t>PaO2</a:t>
            </a:r>
            <a:r>
              <a:rPr lang="fr-FR" dirty="0" smtClean="0">
                <a:latin typeface="Times New Roman" pitchFamily="18" charset="0"/>
                <a:cs typeface="Times New Roman" pitchFamily="18" charset="0"/>
              </a:rPr>
              <a:t> : supérieure à 80 mm Hg (millimètre de mercure)</a:t>
            </a:r>
          </a:p>
          <a:p>
            <a:r>
              <a:rPr lang="fr-FR" b="1" dirty="0" smtClean="0">
                <a:latin typeface="Times New Roman" pitchFamily="18" charset="0"/>
                <a:cs typeface="Times New Roman" pitchFamily="18" charset="0"/>
              </a:rPr>
              <a:t>PaCO2 </a:t>
            </a:r>
            <a:r>
              <a:rPr lang="fr-FR" dirty="0" smtClean="0">
                <a:latin typeface="Times New Roman" pitchFamily="18" charset="0"/>
                <a:cs typeface="Times New Roman" pitchFamily="18" charset="0"/>
              </a:rPr>
              <a:t>: entre 35 et 45 mm Hg</a:t>
            </a:r>
          </a:p>
          <a:p>
            <a:r>
              <a:rPr lang="fr-FR" b="1" dirty="0" smtClean="0">
                <a:latin typeface="Times New Roman" pitchFamily="18" charset="0"/>
                <a:cs typeface="Times New Roman" pitchFamily="18" charset="0"/>
              </a:rPr>
              <a:t>pH</a:t>
            </a:r>
            <a:r>
              <a:rPr lang="fr-FR" dirty="0" smtClean="0">
                <a:latin typeface="Times New Roman" pitchFamily="18" charset="0"/>
                <a:cs typeface="Times New Roman" pitchFamily="18" charset="0"/>
              </a:rPr>
              <a:t> : entre 7,35 et 7,45</a:t>
            </a:r>
          </a:p>
          <a:p>
            <a:r>
              <a:rPr lang="fr-FR" b="1" dirty="0" smtClean="0">
                <a:latin typeface="Times New Roman" pitchFamily="18" charset="0"/>
                <a:cs typeface="Times New Roman" pitchFamily="18" charset="0"/>
              </a:rPr>
              <a:t>HCO3-</a:t>
            </a:r>
            <a:r>
              <a:rPr lang="fr-FR" dirty="0" smtClean="0">
                <a:latin typeface="Times New Roman" pitchFamily="18" charset="0"/>
                <a:cs typeface="Times New Roman" pitchFamily="18" charset="0"/>
              </a:rPr>
              <a:t> (bicarbonates) : entre 22 et 28 </a:t>
            </a:r>
            <a:r>
              <a:rPr lang="fr-FR" dirty="0" err="1" smtClean="0">
                <a:latin typeface="Times New Roman" pitchFamily="18" charset="0"/>
                <a:cs typeface="Times New Roman" pitchFamily="18" charset="0"/>
              </a:rPr>
              <a:t>mmol</a:t>
            </a:r>
            <a:r>
              <a:rPr lang="fr-FR" dirty="0" smtClean="0">
                <a:latin typeface="Times New Roman" pitchFamily="18" charset="0"/>
                <a:cs typeface="Times New Roman" pitchFamily="18" charset="0"/>
              </a:rPr>
              <a:t>/l (</a:t>
            </a:r>
            <a:r>
              <a:rPr lang="fr-FR" dirty="0" err="1" smtClean="0">
                <a:latin typeface="Times New Roman" pitchFamily="18" charset="0"/>
                <a:cs typeface="Times New Roman" pitchFamily="18" charset="0"/>
              </a:rPr>
              <a:t>millimoles</a:t>
            </a:r>
            <a:r>
              <a:rPr lang="fr-FR" dirty="0" smtClean="0">
                <a:latin typeface="Times New Roman" pitchFamily="18" charset="0"/>
                <a:cs typeface="Times New Roman" pitchFamily="18" charset="0"/>
              </a:rPr>
              <a:t> par litre)</a:t>
            </a:r>
          </a:p>
          <a:p>
            <a:r>
              <a:rPr lang="fr-FR" b="1" dirty="0" smtClean="0">
                <a:latin typeface="Times New Roman" pitchFamily="18" charset="0"/>
                <a:cs typeface="Times New Roman" pitchFamily="18" charset="0"/>
              </a:rPr>
              <a:t>SaO2</a:t>
            </a:r>
            <a:r>
              <a:rPr lang="fr-FR" dirty="0" smtClean="0">
                <a:latin typeface="Times New Roman" pitchFamily="18" charset="0"/>
                <a:cs typeface="Times New Roman" pitchFamily="18" charset="0"/>
              </a:rPr>
              <a:t> (saturation en oxygène) : entre 95 et 100 %</a:t>
            </a:r>
          </a:p>
          <a:p>
            <a:endParaRPr lang="fr-FR"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sz="3600" dirty="0" smtClean="0">
                <a:latin typeface="Times New Roman" pitchFamily="18" charset="0"/>
                <a:cs typeface="Times New Roman" pitchFamily="18" charset="0"/>
              </a:rPr>
              <a:t>Et n’oublie pas le cour: de l’ionogramme sanguin , glycémie, urée ,créatine </a:t>
            </a:r>
          </a:p>
          <a:p>
            <a:r>
              <a:rPr lang="fr-FR" sz="3600" dirty="0" smtClean="0">
                <a:latin typeface="Times New Roman" pitchFamily="18" charset="0"/>
                <a:cs typeface="Times New Roman" pitchFamily="18" charset="0"/>
              </a:rPr>
              <a:t>et la clairance de la créatinine </a:t>
            </a:r>
            <a:r>
              <a:rPr lang="fr-FR" dirty="0" smtClean="0"/>
              <a:t>.</a:t>
            </a:r>
          </a:p>
          <a:p>
            <a:pPr algn="ctr"/>
            <a:endParaRPr lang="fr-FR" dirty="0" smtClean="0"/>
          </a:p>
          <a:p>
            <a:pPr algn="ctr"/>
            <a:endParaRPr lang="fr-FR" dirty="0"/>
          </a:p>
          <a:p>
            <a:pPr algn="ctr"/>
            <a:endParaRPr lang="fr-FR" dirty="0" smtClean="0"/>
          </a:p>
          <a:p>
            <a:pPr algn="ctr"/>
            <a:r>
              <a:rPr lang="fr-FR" sz="4800" dirty="0" smtClean="0">
                <a:solidFill>
                  <a:srgbClr val="FF0000"/>
                </a:solidFill>
                <a:latin typeface="Times New Roman" pitchFamily="18" charset="0"/>
                <a:cs typeface="Times New Roman" pitchFamily="18" charset="0"/>
              </a:rPr>
              <a:t>Bon courage </a:t>
            </a:r>
            <a:endParaRPr lang="fr-FR" sz="4800" dirty="0">
              <a:solidFill>
                <a:srgbClr val="FF0000"/>
              </a:solidFill>
              <a:latin typeface="Times New Roman" pitchFamily="18" charset="0"/>
              <a:cs typeface="Times New Roman" pitchFamily="18" charset="0"/>
            </a:endParaRPr>
          </a:p>
        </p:txBody>
      </p:sp>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195</TotalTime>
  <Words>2642</Words>
  <Application>Microsoft Office PowerPoint</Application>
  <PresentationFormat>Affichage à l'écran (4:3)</PresentationFormat>
  <Paragraphs>359</Paragraphs>
  <Slides>95</Slides>
  <Notes>3</Notes>
  <HiddenSlides>0</HiddenSlides>
  <MMClips>0</MMClips>
  <ScaleCrop>false</ScaleCrop>
  <HeadingPairs>
    <vt:vector size="4" baseType="variant">
      <vt:variant>
        <vt:lpstr>Thème</vt:lpstr>
      </vt:variant>
      <vt:variant>
        <vt:i4>1</vt:i4>
      </vt:variant>
      <vt:variant>
        <vt:lpstr>Titres des diapositives</vt:lpstr>
      </vt:variant>
      <vt:variant>
        <vt:i4>95</vt:i4>
      </vt:variant>
    </vt:vector>
  </HeadingPairs>
  <TitlesOfParts>
    <vt:vector size="96" baseType="lpstr">
      <vt:lpstr>Thème Office</vt:lpstr>
      <vt:lpstr>Explorations biologiques </vt:lpstr>
      <vt:lpstr>Groupes sanguins </vt:lpstr>
      <vt:lpstr> Généralités:  </vt:lpstr>
      <vt:lpstr>Diapositive 4</vt:lpstr>
      <vt:lpstr>Diapositive 5</vt:lpstr>
      <vt:lpstr>Diapositive 6</vt:lpstr>
      <vt:lpstr>Diapositive 7</vt:lpstr>
      <vt:lpstr> Pourquoi prescrire une détermination du groupe sanguin ? </vt:lpstr>
      <vt:lpstr>Diapositive 9</vt:lpstr>
      <vt:lpstr>Diapositive 10</vt:lpstr>
      <vt:lpstr>Diapositive 11</vt:lpstr>
      <vt:lpstr>Les autres systèmes </vt:lpstr>
      <vt:lpstr>Bilirubine </vt:lpstr>
      <vt:lpstr>Prélèvement </vt:lpstr>
      <vt:lpstr> RÉSULTATS NORMAUX </vt:lpstr>
      <vt:lpstr> RÉSULTATS ANORMAUX </vt:lpstr>
      <vt:lpstr>Bilan lipidique </vt:lpstr>
      <vt:lpstr>Diapositive 18</vt:lpstr>
      <vt:lpstr>Diapositive 19</vt:lpstr>
      <vt:lpstr>Résultats normaux </vt:lpstr>
      <vt:lpstr>Interprétation des résultats </vt:lpstr>
      <vt:lpstr>Diapositive 22</vt:lpstr>
      <vt:lpstr>REMARQUE :</vt:lpstr>
      <vt:lpstr>Bilan inflammatoire et infectieux </vt:lpstr>
      <vt:lpstr>Diapositive 25</vt:lpstr>
      <vt:lpstr>Diapositive 26</vt:lpstr>
      <vt:lpstr>Diapositive 27</vt:lpstr>
      <vt:lpstr>Diapositive 28</vt:lpstr>
      <vt:lpstr>La vitesse de sédimentation </vt:lpstr>
      <vt:lpstr>Diapositive 30</vt:lpstr>
      <vt:lpstr>Diapositive 31</vt:lpstr>
      <vt:lpstr> VARIATIONS PHYSIOLOGIQUES </vt:lpstr>
      <vt:lpstr> Augmentation de la vitesse de sédimentation </vt:lpstr>
      <vt:lpstr> Vitesse de sédimentation lente </vt:lpstr>
      <vt:lpstr>Diapositive 35</vt:lpstr>
      <vt:lpstr>Diapositive 36</vt:lpstr>
      <vt:lpstr>Bilan de la crase sanguine </vt:lpstr>
      <vt:lpstr> Taux de prothrombine (TP) </vt:lpstr>
      <vt:lpstr>Diapositive 39</vt:lpstr>
      <vt:lpstr>Diapositive 40</vt:lpstr>
      <vt:lpstr>Prélèvement </vt:lpstr>
      <vt:lpstr>Diapositive 42</vt:lpstr>
      <vt:lpstr>Diapositive 43</vt:lpstr>
      <vt:lpstr>Temps de saignement </vt:lpstr>
      <vt:lpstr>Diapositive 45</vt:lpstr>
      <vt:lpstr>Diapositive 46</vt:lpstr>
      <vt:lpstr> Fibrinogène </vt:lpstr>
      <vt:lpstr>Diapositive 48</vt:lpstr>
      <vt:lpstr>Temps de céphaline avec activateur (TCA) ou temps de céphaline-kaolin</vt:lpstr>
      <vt:lpstr>Diapositive 50</vt:lpstr>
      <vt:lpstr>Prélèvement </vt:lpstr>
      <vt:lpstr>Diapositive 52</vt:lpstr>
      <vt:lpstr>Interprétation </vt:lpstr>
      <vt:lpstr> temps de Howell  </vt:lpstr>
      <vt:lpstr>Diapositive 55</vt:lpstr>
      <vt:lpstr> la numération-formule sanguine (NFS) </vt:lpstr>
      <vt:lpstr>Diapositive 57</vt:lpstr>
      <vt:lpstr>Indication </vt:lpstr>
      <vt:lpstr>Prélèvement </vt:lpstr>
      <vt:lpstr>Diapositive 60</vt:lpstr>
      <vt:lpstr>Diapositive 61</vt:lpstr>
      <vt:lpstr>Diapositive 62</vt:lpstr>
      <vt:lpstr>Diapositive 63</vt:lpstr>
      <vt:lpstr>Diapositive 64</vt:lpstr>
      <vt:lpstr>Diapositive 65</vt:lpstr>
      <vt:lpstr>Diapositive 66</vt:lpstr>
      <vt:lpstr>Diapositive 67</vt:lpstr>
      <vt:lpstr>Bilan rénal </vt:lpstr>
      <vt:lpstr>Introduction </vt:lpstr>
      <vt:lpstr> Pourquoi un bilan biologique de la fonction rénale ? </vt:lpstr>
      <vt:lpstr>Cause de l’insuffisance rénal </vt:lpstr>
      <vt:lpstr>Diapositive 72</vt:lpstr>
      <vt:lpstr>Diapositive 73</vt:lpstr>
      <vt:lpstr>Diapositive 74</vt:lpstr>
      <vt:lpstr>Diapositive 75</vt:lpstr>
      <vt:lpstr>Diapositive 76</vt:lpstr>
      <vt:lpstr>Diapositive 77</vt:lpstr>
      <vt:lpstr>Diapositive 78</vt:lpstr>
      <vt:lpstr>Diapositive 79</vt:lpstr>
      <vt:lpstr> Examens urinaires</vt:lpstr>
      <vt:lpstr>Sérologie </vt:lpstr>
      <vt:lpstr> Quand effectuer une sérologie? </vt:lpstr>
      <vt:lpstr>Diapositive 83</vt:lpstr>
      <vt:lpstr>VIH </vt:lpstr>
      <vt:lpstr>Diapositive 85</vt:lpstr>
      <vt:lpstr>Diapositive 86</vt:lpstr>
      <vt:lpstr>Diapositive 87</vt:lpstr>
      <vt:lpstr>Diapositive 88</vt:lpstr>
      <vt:lpstr>Gaz du sang artériel</vt:lpstr>
      <vt:lpstr>Diapositive 90</vt:lpstr>
      <vt:lpstr> Pourquoi faire une analyse des gaz du sang ? </vt:lpstr>
      <vt:lpstr>Diapositive 92</vt:lpstr>
      <vt:lpstr>Diapositive 93</vt:lpstr>
      <vt:lpstr>Diapositive 94</vt:lpstr>
      <vt:lpstr>Diapositive 95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Examens biologiques </dc:title>
  <dc:creator>Bureau</dc:creator>
  <cp:lastModifiedBy>Bureau</cp:lastModifiedBy>
  <cp:revision>20</cp:revision>
  <dcterms:created xsi:type="dcterms:W3CDTF">2018-10-20T10:34:16Z</dcterms:created>
  <dcterms:modified xsi:type="dcterms:W3CDTF">2019-10-21T20:33:30Z</dcterms:modified>
</cp:coreProperties>
</file>